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8" r:id="rId2"/>
  </p:sldMasterIdLst>
  <p:notesMasterIdLst>
    <p:notesMasterId r:id="rId17"/>
  </p:notesMasterIdLst>
  <p:sldIdLst>
    <p:sldId id="2646" r:id="rId3"/>
    <p:sldId id="262" r:id="rId4"/>
    <p:sldId id="260" r:id="rId5"/>
    <p:sldId id="2656" r:id="rId6"/>
    <p:sldId id="261" r:id="rId7"/>
    <p:sldId id="2147473483" r:id="rId8"/>
    <p:sldId id="2573" r:id="rId9"/>
    <p:sldId id="2147473493" r:id="rId10"/>
    <p:sldId id="2654" r:id="rId11"/>
    <p:sldId id="2147473487" r:id="rId12"/>
    <p:sldId id="2147473488" r:id="rId13"/>
    <p:sldId id="2147473494" r:id="rId14"/>
    <p:sldId id="2147473489" r:id="rId15"/>
    <p:sldId id="2147473495" r:id="rId16"/>
  </p:sldIdLst>
  <p:sldSz cx="18288000" cy="10287000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Grandview" panose="020F0502020204030204" pitchFamily="34" charset="0"/>
      <p:regular r:id="rId22"/>
      <p:bold r:id="rId23"/>
      <p:italic r:id="rId24"/>
      <p:boldItalic r:id="rId25"/>
    </p:embeddedFont>
    <p:embeddedFont>
      <p:font typeface="Helvetica" panose="020B0604020202020204" pitchFamily="34" charset="0"/>
      <p:regular r:id="rId26"/>
      <p:bold r:id="rId27"/>
      <p:italic r:id="rId28"/>
      <p:boldItalic r:id="rId29"/>
    </p:embeddedFont>
    <p:embeddedFont>
      <p:font typeface="Raleway" pitchFamily="2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1" id="{8F53E56C-5DAD-4CC9-BA10-86959FEA4A2D}">
          <p14:sldIdLst>
            <p14:sldId id="2646"/>
            <p14:sldId id="262"/>
            <p14:sldId id="260"/>
            <p14:sldId id="2656"/>
            <p14:sldId id="261"/>
            <p14:sldId id="2147473483"/>
            <p14:sldId id="2573"/>
            <p14:sldId id="2147473493"/>
            <p14:sldId id="2654"/>
            <p14:sldId id="2147473487"/>
            <p14:sldId id="2147473488"/>
            <p14:sldId id="2147473494"/>
            <p14:sldId id="2147473489"/>
            <p14:sldId id="21474734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41A15F-FE9A-8B86-FB29-E5F1703F8FF4}" v="3" dt="2025-01-28T06:16:21.343"/>
    <p1510:client id="{A5A5BAE8-06EB-3141-BCDF-DC58FF34C965}" v="76" dt="2025-01-28T06:21:52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6E8DE-16E3-46CA-B78E-B164DB73569C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5289E-05CF-4CE4-A35D-020224A5D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43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scholar_lookup?title=The%20Economic%20Impact%20of%20Childhood%20Cancer&amp;publication_year=2018&amp;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scholar_lookup?title=The%20Economic%20Impact%20of%20Childhood%20Cancer&amp;publication_year=2018&amp;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scholar_lookup?title=The%20Economic%20Impact%20of%20Childhood%20Cancer&amp;publication_year=2018&amp;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scholar_lookup?title=The%20Economic%20Impact%20of%20Childhood%20Cancer&amp;publication_year=2018&amp;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Stat option 1: </a:t>
            </a:r>
          </a:p>
          <a:p>
            <a:r>
              <a:rPr lang="en-US"/>
              <a:t>~60% of childhood cancer survivors experience severe or life threatening complications in adulthood</a:t>
            </a:r>
          </a:p>
          <a:p>
            <a:r>
              <a:rPr lang="en-US"/>
              <a:t>https://curesearch.org/childhood-cancer-statistics</a:t>
            </a:r>
          </a:p>
          <a:p>
            <a:endParaRPr lang="en-US"/>
          </a:p>
          <a:p>
            <a:r>
              <a:rPr lang="en-US"/>
              <a:t>Stat option 2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he cost of childhood cancer treatment is also high in the United States and begins at 833,000 United States Dollars (USD)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The National Children’s Cancer Society . The Economic Impact of Childhood Cancer. The National Children’s Cancer Society; St. Louis, MO, USA: 2018. [</a:t>
            </a:r>
            <a:r>
              <a:rPr lang="en-US" b="0" i="0" u="sng">
                <a:solidFill>
                  <a:srgbClr val="005EA2"/>
                </a:solidFill>
                <a:effectLst/>
                <a:latin typeface="Cambria" panose="02040503050406030204" pitchFamily="18" charset="0"/>
                <a:hlinkClick r:id="rId3"/>
              </a:rPr>
              <a:t>Google Scholar</a:t>
            </a:r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]</a:t>
            </a: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Stat option 3: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Raleway" panose="020F0502020204030204" pitchFamily="2" charset="0"/>
              </a:rPr>
              <a:t>One in five children who receive a new diagnosis of childhood cancer are already living in poverty</a:t>
            </a:r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/>
              <a:t>https://www.childrenscancercause.org/blog/financial-resources#:~:text=One%20in%20five%20children%20who,medical%20care%20to%20save%20money.</a:t>
            </a:r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Stat option 4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one in four families</a:t>
            </a:r>
            <a:r>
              <a:rPr lang="en-US" b="1" i="0">
                <a:solidFill>
                  <a:srgbClr val="000000"/>
                </a:solidFill>
                <a:effectLst/>
                <a:latin typeface="Raleway" pitchFamily="2" charset="0"/>
              </a:rPr>
              <a:t> </a:t>
            </a:r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lose more than 40 percent of their annual household income as a result of childhood cancer treatment-related work disruption, while one in three families face other work disruptions such as having to quit work or change jobs.</a:t>
            </a:r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(same link as 3)</a:t>
            </a: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Stat option 5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 Thirty-eight percent of families have borrowed money from money lenders with an average interest rate of about 12.5% which pushes them to a state of debt for the next few years.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https://pmc.ncbi.nlm.nih.gov/articles/PMC5398105/</a:t>
            </a: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5289E-05CF-4CE4-A35D-020224A5D0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80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Source1: NBCU Proprietary COVID-19 Studies, March-May 2020.</a:t>
            </a:r>
            <a:endParaRPr lang="fr-FR"/>
          </a:p>
          <a:p>
            <a:r>
              <a:rPr lang="en-US"/>
              <a:t>Source2:  https://thesocialshepherd.com/blog/influencer-marketing-statistics / https://www.shopify.com/blog/influencer-marketing-statistics</a:t>
            </a:r>
            <a:r>
              <a:rPr lang="en-US" b="1"/>
              <a:t> (Shopify)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5289E-05CF-4CE4-A35D-020224A5D0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15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4356C-2E79-8778-1A27-90FBB9057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1E859F-11F8-AF1E-162D-742F824B3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6F469E-A818-E9A1-A0BE-799EC8C91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Stat option 1: </a:t>
            </a:r>
          </a:p>
          <a:p>
            <a:r>
              <a:rPr lang="en-US"/>
              <a:t>~60% of childhood cancer survivors experience severe or life threatening complications in adulthood</a:t>
            </a:r>
          </a:p>
          <a:p>
            <a:r>
              <a:rPr lang="en-US"/>
              <a:t>https://curesearch.org/childhood-cancer-statistics</a:t>
            </a:r>
          </a:p>
          <a:p>
            <a:endParaRPr lang="en-US"/>
          </a:p>
          <a:p>
            <a:r>
              <a:rPr lang="en-US"/>
              <a:t>Stat option 2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he cost of childhood cancer treatment is also high in the United States and begins at 833,000 United States Dollars (USD)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The National Children’s Cancer Society . The Economic Impact of Childhood Cancer. The National Children’s Cancer Society; St. Louis, MO, USA: 2018. [</a:t>
            </a:r>
            <a:r>
              <a:rPr lang="en-US" b="0" i="0" u="sng">
                <a:solidFill>
                  <a:srgbClr val="005EA2"/>
                </a:solidFill>
                <a:effectLst/>
                <a:latin typeface="Cambria" panose="02040503050406030204" pitchFamily="18" charset="0"/>
                <a:hlinkClick r:id="rId3"/>
              </a:rPr>
              <a:t>Google Scholar</a:t>
            </a:r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]</a:t>
            </a: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Stat option 3: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Raleway" panose="020F0502020204030204" pitchFamily="2" charset="0"/>
              </a:rPr>
              <a:t>One in five children who receive a new diagnosis of childhood cancer are already living in poverty</a:t>
            </a:r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/>
              <a:t>https://www.childrenscancercause.org/blog/financial-resources#:~:text=One%20in%20five%20children%20who,medical%20care%20to%20save%20money.</a:t>
            </a:r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Stat option 4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one in four families</a:t>
            </a:r>
            <a:r>
              <a:rPr lang="en-US" b="1" i="0">
                <a:solidFill>
                  <a:srgbClr val="000000"/>
                </a:solidFill>
                <a:effectLst/>
                <a:latin typeface="Raleway" pitchFamily="2" charset="0"/>
              </a:rPr>
              <a:t> </a:t>
            </a:r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lose more than 40 percent of their annual household income as a result of childhood cancer treatment-related work disruption, while one in three families face other work disruptions such as having to quit work or change jobs.</a:t>
            </a:r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(same link as 3)</a:t>
            </a: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Stat option 5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 Thirty-eight percent of families have borrowed money from money lenders with an average interest rate of about 12.5% which pushes them to a state of debt for the next few years.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https://pmc.ncbi.nlm.nih.gov/articles/PMC5398105/</a:t>
            </a: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04406-B68F-A24E-9CDF-C552D4FC9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5289E-05CF-4CE4-A35D-020224A5D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086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33C84-02F8-4FD9-482B-59173C1D0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325782-ADF6-9788-C50D-A5AD9839EF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6309A0-0DD0-7F80-54BF-074B07D15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Stat option 1: </a:t>
            </a:r>
          </a:p>
          <a:p>
            <a:r>
              <a:rPr lang="en-US"/>
              <a:t>~60% of childhood cancer survivors experience severe or life threatening complications in adulthood</a:t>
            </a:r>
          </a:p>
          <a:p>
            <a:r>
              <a:rPr lang="en-US"/>
              <a:t>https://curesearch.org/childhood-cancer-statistics</a:t>
            </a:r>
          </a:p>
          <a:p>
            <a:endParaRPr lang="en-US"/>
          </a:p>
          <a:p>
            <a:r>
              <a:rPr lang="en-US"/>
              <a:t>Stat option 2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he cost of childhood cancer treatment is also high in the United States and begins at 833,000 United States Dollars (USD)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The National Children’s Cancer Society . The Economic Impact of Childhood Cancer. The National Children’s Cancer Society; St. Louis, MO, USA: 2018. [</a:t>
            </a:r>
            <a:r>
              <a:rPr lang="en-US" b="0" i="0" u="sng">
                <a:solidFill>
                  <a:srgbClr val="005EA2"/>
                </a:solidFill>
                <a:effectLst/>
                <a:latin typeface="Cambria" panose="02040503050406030204" pitchFamily="18" charset="0"/>
                <a:hlinkClick r:id="rId3"/>
              </a:rPr>
              <a:t>Google Scholar</a:t>
            </a:r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]</a:t>
            </a: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Stat option 3: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Raleway" panose="020F0502020204030204" pitchFamily="2" charset="0"/>
              </a:rPr>
              <a:t>One in five children who receive a new diagnosis of childhood cancer are already living in poverty</a:t>
            </a:r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/>
              <a:t>https://www.childrenscancercause.org/blog/financial-resources#:~:text=One%20in%20five%20children%20who,medical%20care%20to%20save%20money.</a:t>
            </a:r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Stat option 4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one in four families</a:t>
            </a:r>
            <a:r>
              <a:rPr lang="en-US" b="1" i="0">
                <a:solidFill>
                  <a:srgbClr val="000000"/>
                </a:solidFill>
                <a:effectLst/>
                <a:latin typeface="Raleway" pitchFamily="2" charset="0"/>
              </a:rPr>
              <a:t> </a:t>
            </a:r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lose more than 40 percent of their annual household income as a result of childhood cancer treatment-related work disruption, while one in three families face other work disruptions such as having to quit work or change jobs.</a:t>
            </a:r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(same link as 3)</a:t>
            </a: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Stat option 5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 Thirty-eight percent of families have borrowed money from money lenders with an average interest rate of about 12.5% which pushes them to a state of debt for the next few years.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https://pmc.ncbi.nlm.nih.gov/articles/PMC5398105/</a:t>
            </a: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2AB6F-341D-BC2A-5FB9-CC276C54C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5289E-05CF-4CE4-A35D-020224A5D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353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8C104-31DD-338D-15D7-006583002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132CEF-ADF1-9EC8-4816-75C1AFF1E0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25A19E-1D25-E4EA-C0A2-60B4C6698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Stat option 1: </a:t>
            </a:r>
          </a:p>
          <a:p>
            <a:r>
              <a:rPr lang="en-US"/>
              <a:t>~60% of childhood cancer survivors experience severe or life threatening complications in adulthood</a:t>
            </a:r>
          </a:p>
          <a:p>
            <a:r>
              <a:rPr lang="en-US"/>
              <a:t>https://curesearch.org/childhood-cancer-statistics</a:t>
            </a:r>
          </a:p>
          <a:p>
            <a:endParaRPr lang="en-US"/>
          </a:p>
          <a:p>
            <a:r>
              <a:rPr lang="en-US"/>
              <a:t>Stat option 2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he cost of childhood cancer treatment is also high in the United States and begins at 833,000 United States Dollars (USD)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The National Children’s Cancer Society . The Economic Impact of Childhood Cancer. The National Children’s Cancer Society; St. Louis, MO, USA: 2018. [</a:t>
            </a:r>
            <a:r>
              <a:rPr lang="en-US" b="0" i="0" u="sng">
                <a:solidFill>
                  <a:srgbClr val="005EA2"/>
                </a:solidFill>
                <a:effectLst/>
                <a:latin typeface="Cambria" panose="02040503050406030204" pitchFamily="18" charset="0"/>
                <a:hlinkClick r:id="rId3"/>
              </a:rPr>
              <a:t>Google Scholar</a:t>
            </a:r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]</a:t>
            </a: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Stat option 3: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Raleway" panose="020F0502020204030204" pitchFamily="2" charset="0"/>
              </a:rPr>
              <a:t>One in five children who receive a new diagnosis of childhood cancer are already living in poverty</a:t>
            </a:r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/>
              <a:t>https://www.childrenscancercause.org/blog/financial-resources#:~:text=One%20in%20five%20children%20who,medical%20care%20to%20save%20money.</a:t>
            </a:r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Stat option 4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one in four families</a:t>
            </a:r>
            <a:r>
              <a:rPr lang="en-US" b="1" i="0">
                <a:solidFill>
                  <a:srgbClr val="000000"/>
                </a:solidFill>
                <a:effectLst/>
                <a:latin typeface="Raleway" pitchFamily="2" charset="0"/>
              </a:rPr>
              <a:t> </a:t>
            </a:r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lose more than 40 percent of their annual household income as a result of childhood cancer treatment-related work disruption, while one in three families face other work disruptions such as having to quit work or change jobs.</a:t>
            </a:r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(same link as 3)</a:t>
            </a: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Stat option 5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 Thirty-eight percent of families have borrowed money from money lenders with an average interest rate of about 12.5% which pushes them to a state of debt for the next few years.</a:t>
            </a:r>
          </a:p>
          <a:p>
            <a:r>
              <a:rPr lang="en-US" b="0" i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https://pmc.ncbi.nlm.nih.gov/articles/PMC5398105/</a:t>
            </a: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endParaRPr lang="en-US" b="0" i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26A03-EEBE-ECAE-FD07-AAE1BE61EA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5289E-05CF-4CE4-A35D-020224A5D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013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5289E-05CF-4CE4-A35D-020224A5D0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56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EE4366-FC33-5D4B-590E-8635B62A4D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7000"/>
          </a:xfrm>
          <a:solidFill>
            <a:schemeClr val="tx2"/>
          </a:solidFill>
        </p:spPr>
        <p:txBody>
          <a:bodyPr lIns="182880" tIns="182880" rIns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54530-5456-5253-DD71-CF66BBEF31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3752" y="2743200"/>
            <a:ext cx="6908799" cy="3581400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8400" cap="none" baseline="0">
                <a:solidFill>
                  <a:schemeClr val="tx1"/>
                </a:solidFill>
                <a:latin typeface="Grandview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AF837AA-57B8-5DF2-A76C-87CA6BCB2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4551" y="8673563"/>
            <a:ext cx="4786658" cy="292637"/>
          </a:xfrm>
        </p:spPr>
        <p:txBody>
          <a:bodyPr>
            <a:normAutofit/>
          </a:bodyPr>
          <a:lstStyle>
            <a:lvl1pPr marL="0" indent="0" algn="r">
              <a:buNone/>
              <a:defRPr sz="1200" cap="all" spc="45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DATE HERE</a:t>
            </a:r>
          </a:p>
        </p:txBody>
      </p:sp>
    </p:spTree>
    <p:extLst>
      <p:ext uri="{BB962C8B-B14F-4D97-AF65-F5344CB8AC3E}">
        <p14:creationId xmlns:p14="http://schemas.microsoft.com/office/powerpoint/2010/main" val="111582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EE4366-FC33-5D4B-590E-8635B62A4D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7000"/>
          </a:xfrm>
          <a:solidFill>
            <a:schemeClr val="tx2"/>
          </a:solidFill>
        </p:spPr>
        <p:txBody>
          <a:bodyPr lIns="182880" tIns="182880" rIns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54530-5456-5253-DD71-CF66BBEF31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4252" y="6106668"/>
            <a:ext cx="13474698" cy="3581400"/>
          </a:xfrm>
        </p:spPr>
        <p:txBody>
          <a:bodyPr anchor="b" anchorCtr="0">
            <a:noAutofit/>
          </a:bodyPr>
          <a:lstStyle>
            <a:lvl1pPr algn="l">
              <a:lnSpc>
                <a:spcPct val="75000"/>
              </a:lnSpc>
              <a:defRPr sz="13500" cap="none" spc="-450" baseline="0">
                <a:solidFill>
                  <a:schemeClr val="bg1"/>
                </a:solidFill>
                <a:latin typeface="Grandview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AF837AA-57B8-5DF2-A76C-87CA6BCB2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821" y="1028701"/>
            <a:ext cx="4786658" cy="292637"/>
          </a:xfrm>
        </p:spPr>
        <p:txBody>
          <a:bodyPr>
            <a:noAutofit/>
          </a:bodyPr>
          <a:lstStyle>
            <a:lvl1pPr marL="0" indent="0" algn="l">
              <a:buNone/>
              <a:defRPr sz="1200" cap="all" spc="4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DATE HERE</a:t>
            </a:r>
          </a:p>
        </p:txBody>
      </p:sp>
    </p:spTree>
    <p:extLst>
      <p:ext uri="{BB962C8B-B14F-4D97-AF65-F5344CB8AC3E}">
        <p14:creationId xmlns:p14="http://schemas.microsoft.com/office/powerpoint/2010/main" val="19507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EE4366-FC33-5D4B-590E-8635B62A4D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7000"/>
          </a:xfrm>
          <a:noFill/>
        </p:spPr>
        <p:txBody>
          <a:bodyPr lIns="182880" tIns="182880" rIns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54530-5456-5253-DD71-CF66BBEF31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4252" y="6092952"/>
            <a:ext cx="10731498" cy="3581400"/>
          </a:xfrm>
        </p:spPr>
        <p:txBody>
          <a:bodyPr anchor="b" anchorCtr="0">
            <a:noAutofit/>
          </a:bodyPr>
          <a:lstStyle>
            <a:lvl1pPr algn="l">
              <a:lnSpc>
                <a:spcPct val="75000"/>
              </a:lnSpc>
              <a:defRPr sz="13500" cap="none" spc="-450" baseline="0">
                <a:solidFill>
                  <a:schemeClr val="bg1"/>
                </a:solidFill>
                <a:latin typeface="Grandview" panose="020B0502040204020203" pitchFamily="34" charset="0"/>
              </a:defRPr>
            </a:lvl1pPr>
          </a:lstStyle>
          <a:p>
            <a:r>
              <a:rPr lang="en-US"/>
              <a:t>Divider Slide 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2B9171A-965B-B8EE-5B1B-B4C83FAE30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5850" y="5704809"/>
            <a:ext cx="10629900" cy="782859"/>
          </a:xfrm>
        </p:spPr>
        <p:txBody>
          <a:bodyPr/>
          <a:lstStyle>
            <a:lvl1pPr marL="0" indent="0">
              <a:buNone/>
              <a:defRPr sz="36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This is a subhead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2DFCF67-9DE3-BE84-D94B-68A369E3FC8B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5898353" y="7954503"/>
            <a:ext cx="1303797" cy="1303797"/>
          </a:xfrm>
          <a:custGeom>
            <a:avLst/>
            <a:gdLst>
              <a:gd name="connsiteX0" fmla="*/ 0 w 822960"/>
              <a:gd name="connsiteY0" fmla="*/ 182880 h 822960"/>
              <a:gd name="connsiteX1" fmla="*/ 0 w 822960"/>
              <a:gd name="connsiteY1" fmla="*/ 0 h 822960"/>
              <a:gd name="connsiteX2" fmla="*/ 640080 w 822960"/>
              <a:gd name="connsiteY2" fmla="*/ 0 h 822960"/>
              <a:gd name="connsiteX3" fmla="*/ 822960 w 822960"/>
              <a:gd name="connsiteY3" fmla="*/ 0 h 822960"/>
              <a:gd name="connsiteX4" fmla="*/ 822960 w 822960"/>
              <a:gd name="connsiteY4" fmla="*/ 182880 h 822960"/>
              <a:gd name="connsiteX5" fmla="*/ 822960 w 822960"/>
              <a:gd name="connsiteY5" fmla="*/ 822960 h 822960"/>
              <a:gd name="connsiteX6" fmla="*/ 640080 w 822960"/>
              <a:gd name="connsiteY6" fmla="*/ 822960 h 822960"/>
              <a:gd name="connsiteX7" fmla="*/ 640080 w 822960"/>
              <a:gd name="connsiteY7" fmla="*/ 18288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" h="822960">
                <a:moveTo>
                  <a:pt x="0" y="182880"/>
                </a:moveTo>
                <a:lnTo>
                  <a:pt x="0" y="0"/>
                </a:lnTo>
                <a:lnTo>
                  <a:pt x="640080" y="0"/>
                </a:lnTo>
                <a:lnTo>
                  <a:pt x="822960" y="0"/>
                </a:lnTo>
                <a:lnTo>
                  <a:pt x="822960" y="182880"/>
                </a:lnTo>
                <a:lnTo>
                  <a:pt x="822960" y="822960"/>
                </a:lnTo>
                <a:lnTo>
                  <a:pt x="640080" y="822960"/>
                </a:lnTo>
                <a:lnTo>
                  <a:pt x="640080" y="1828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413403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2DE578E-C6D4-39FB-9949-7E02CA1375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8288000" cy="10287000"/>
          </a:xfrm>
          <a:noFill/>
        </p:spPr>
        <p:txBody>
          <a:bodyPr lIns="182880" tIns="182880" rIns="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54530-5456-5253-DD71-CF66BBEF31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4252" y="1102361"/>
            <a:ext cx="10731498" cy="2943860"/>
          </a:xfrm>
        </p:spPr>
        <p:txBody>
          <a:bodyPr anchor="t" anchorCtr="0">
            <a:noAutofit/>
          </a:bodyPr>
          <a:lstStyle>
            <a:lvl1pPr algn="l">
              <a:lnSpc>
                <a:spcPct val="75000"/>
              </a:lnSpc>
              <a:defRPr sz="13500" cap="none" spc="-450" baseline="0">
                <a:solidFill>
                  <a:schemeClr val="bg1"/>
                </a:solidFill>
                <a:latin typeface="Grandview" panose="020B0502040204020203" pitchFamily="34" charset="0"/>
              </a:defRPr>
            </a:lvl1pPr>
          </a:lstStyle>
          <a:p>
            <a:r>
              <a:rPr lang="en-US"/>
              <a:t>Divider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B8E3C8-B35B-1A55-1FAD-824E5D17A2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5850" y="3825717"/>
            <a:ext cx="10629900" cy="1028700"/>
          </a:xfrm>
        </p:spPr>
        <p:txBody>
          <a:bodyPr tIns="164592"/>
          <a:lstStyle>
            <a:lvl1pPr marL="0" indent="0">
              <a:buNone/>
              <a:defRPr sz="36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This is a subhead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0B3D5ED-A895-4B08-9D5F-D37AD5837F64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5898353" y="7954503"/>
            <a:ext cx="1303797" cy="1303797"/>
          </a:xfrm>
          <a:custGeom>
            <a:avLst/>
            <a:gdLst>
              <a:gd name="connsiteX0" fmla="*/ 0 w 822960"/>
              <a:gd name="connsiteY0" fmla="*/ 182880 h 822960"/>
              <a:gd name="connsiteX1" fmla="*/ 0 w 822960"/>
              <a:gd name="connsiteY1" fmla="*/ 0 h 822960"/>
              <a:gd name="connsiteX2" fmla="*/ 640080 w 822960"/>
              <a:gd name="connsiteY2" fmla="*/ 0 h 822960"/>
              <a:gd name="connsiteX3" fmla="*/ 822960 w 822960"/>
              <a:gd name="connsiteY3" fmla="*/ 0 h 822960"/>
              <a:gd name="connsiteX4" fmla="*/ 822960 w 822960"/>
              <a:gd name="connsiteY4" fmla="*/ 182880 h 822960"/>
              <a:gd name="connsiteX5" fmla="*/ 822960 w 822960"/>
              <a:gd name="connsiteY5" fmla="*/ 822960 h 822960"/>
              <a:gd name="connsiteX6" fmla="*/ 640080 w 822960"/>
              <a:gd name="connsiteY6" fmla="*/ 822960 h 822960"/>
              <a:gd name="connsiteX7" fmla="*/ 640080 w 822960"/>
              <a:gd name="connsiteY7" fmla="*/ 18288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" h="822960">
                <a:moveTo>
                  <a:pt x="0" y="182880"/>
                </a:moveTo>
                <a:lnTo>
                  <a:pt x="0" y="0"/>
                </a:lnTo>
                <a:lnTo>
                  <a:pt x="640080" y="0"/>
                </a:lnTo>
                <a:lnTo>
                  <a:pt x="822960" y="0"/>
                </a:lnTo>
                <a:lnTo>
                  <a:pt x="822960" y="182880"/>
                </a:lnTo>
                <a:lnTo>
                  <a:pt x="822960" y="822960"/>
                </a:lnTo>
                <a:lnTo>
                  <a:pt x="640080" y="822960"/>
                </a:lnTo>
                <a:lnTo>
                  <a:pt x="640080" y="1828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75483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1028700"/>
            <a:ext cx="16116300" cy="1456593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200" spc="-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B846C-279B-BA6C-F56B-1FC2617A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2DC2B-5A65-DCC2-7E48-36C5B92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90D7E275-C261-E7DF-E3B5-51EEE50E244D}"/>
              </a:ext>
            </a:extLst>
          </p:cNvPr>
          <p:cNvSpPr/>
          <p:nvPr userDrawn="1"/>
        </p:nvSpPr>
        <p:spPr>
          <a:xfrm rot="16200000">
            <a:off x="17442180" y="9441180"/>
            <a:ext cx="617220" cy="617220"/>
          </a:xfrm>
          <a:prstGeom prst="corner">
            <a:avLst>
              <a:gd name="adj1" fmla="val 26389"/>
              <a:gd name="adj2" fmla="val 277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63884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/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1028700"/>
            <a:ext cx="7927950" cy="1456593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200" spc="-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B846C-279B-BA6C-F56B-1FC2617A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2DC2B-5A65-DCC2-7E48-36C5B92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C2D27C5-67EC-5FD8-5136-1DC378A697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5850" y="2743200"/>
            <a:ext cx="7886700" cy="65151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L-Shape 5">
            <a:extLst>
              <a:ext uri="{FF2B5EF4-FFF2-40B4-BE49-F238E27FC236}">
                <a16:creationId xmlns:a16="http://schemas.microsoft.com/office/drawing/2014/main" id="{F556F928-9C9C-78D3-7DF7-1A778EBCCCC2}"/>
              </a:ext>
            </a:extLst>
          </p:cNvPr>
          <p:cNvSpPr/>
          <p:nvPr userDrawn="1"/>
        </p:nvSpPr>
        <p:spPr>
          <a:xfrm rot="16200000">
            <a:off x="17442180" y="9441180"/>
            <a:ext cx="617220" cy="617220"/>
          </a:xfrm>
          <a:prstGeom prst="corner">
            <a:avLst>
              <a:gd name="adj1" fmla="val 26389"/>
              <a:gd name="adj2" fmla="val 277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5338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 /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600" y="1028700"/>
            <a:ext cx="7927950" cy="8229600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10500" spc="-4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B846C-279B-BA6C-F56B-1FC2617A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2DC2B-5A65-DCC2-7E48-36C5B92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9F4C2C2-D810-4C4F-B43D-1CC8DBDFC0E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0CA48CD7-9EF4-6BE4-1C50-87201356722A}"/>
              </a:ext>
            </a:extLst>
          </p:cNvPr>
          <p:cNvSpPr/>
          <p:nvPr userDrawn="1"/>
        </p:nvSpPr>
        <p:spPr>
          <a:xfrm rot="16200000">
            <a:off x="17442180" y="9441180"/>
            <a:ext cx="617220" cy="617220"/>
          </a:xfrm>
          <a:prstGeom prst="corner">
            <a:avLst>
              <a:gd name="adj1" fmla="val 26389"/>
              <a:gd name="adj2" fmla="val 277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640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2/3 Picture /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8AC7B8E-59BE-C4DF-8F00-C5862A1CD7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29350" y="0"/>
            <a:ext cx="12058650" cy="10287000"/>
          </a:xfrm>
          <a:solidFill>
            <a:schemeClr val="tx2"/>
          </a:solidFill>
        </p:spPr>
        <p:txBody>
          <a:bodyPr lIns="182880" tIns="182880" rIns="0">
            <a:no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1028700"/>
            <a:ext cx="4130649" cy="1456593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200" spc="-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B846C-279B-BA6C-F56B-1FC2617A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5850" y="9755271"/>
            <a:ext cx="4800045" cy="3429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2DC2B-5A65-DCC2-7E48-36C5B92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90D7E275-C261-E7DF-E3B5-51EEE50E244D}"/>
              </a:ext>
            </a:extLst>
          </p:cNvPr>
          <p:cNvSpPr/>
          <p:nvPr userDrawn="1"/>
        </p:nvSpPr>
        <p:spPr>
          <a:xfrm rot="16200000">
            <a:off x="17442180" y="9441180"/>
            <a:ext cx="617220" cy="617220"/>
          </a:xfrm>
          <a:prstGeom prst="corner">
            <a:avLst>
              <a:gd name="adj1" fmla="val 26389"/>
              <a:gd name="adj2" fmla="val 277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8809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 /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8AC7B8E-59BE-C4DF-8F00-C5862A1CD7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7000"/>
          </a:xfrm>
          <a:solidFill>
            <a:schemeClr val="tx2"/>
          </a:solidFill>
        </p:spPr>
        <p:txBody>
          <a:bodyPr lIns="182880" tIns="182880" rIns="0">
            <a:no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1028700"/>
            <a:ext cx="5159349" cy="1456593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200" spc="-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B846C-279B-BA6C-F56B-1FC2617A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5850" y="9755271"/>
            <a:ext cx="5143500" cy="3429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2DC2B-5A65-DCC2-7E48-36C5B92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90D7E275-C261-E7DF-E3B5-51EEE50E244D}"/>
              </a:ext>
            </a:extLst>
          </p:cNvPr>
          <p:cNvSpPr/>
          <p:nvPr userDrawn="1"/>
        </p:nvSpPr>
        <p:spPr>
          <a:xfrm rot="16200000">
            <a:off x="17442180" y="9441180"/>
            <a:ext cx="617220" cy="617220"/>
          </a:xfrm>
          <a:prstGeom prst="corner">
            <a:avLst>
              <a:gd name="adj1" fmla="val 26389"/>
              <a:gd name="adj2" fmla="val 277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5322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/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BDC524C-479B-4EAD-CA16-53F04B43F0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6229350" cy="10287000"/>
          </a:xfrm>
          <a:noFill/>
        </p:spPr>
        <p:txBody>
          <a:bodyPr lIns="182880" tIns="182880" rIns="0">
            <a:no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E92145-0150-6987-2200-4602266FFD88}"/>
              </a:ext>
            </a:extLst>
          </p:cNvPr>
          <p:cNvSpPr/>
          <p:nvPr userDrawn="1"/>
        </p:nvSpPr>
        <p:spPr>
          <a:xfrm>
            <a:off x="6229350" y="0"/>
            <a:ext cx="1205865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852" y="1028700"/>
            <a:ext cx="4130649" cy="1456593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200" spc="-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B846C-279B-BA6C-F56B-1FC2617A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5851" y="9755271"/>
            <a:ext cx="4792436" cy="3429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2DC2B-5A65-DCC2-7E48-36C5B92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3ACD75D8-5B60-C561-3F75-103F0F919E95}"/>
              </a:ext>
            </a:extLst>
          </p:cNvPr>
          <p:cNvSpPr/>
          <p:nvPr userDrawn="1"/>
        </p:nvSpPr>
        <p:spPr>
          <a:xfrm rot="16200000">
            <a:off x="17442180" y="9441180"/>
            <a:ext cx="617220" cy="617220"/>
          </a:xfrm>
          <a:prstGeom prst="corner">
            <a:avLst>
              <a:gd name="adj1" fmla="val 26389"/>
              <a:gd name="adj2" fmla="val 2777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AC05F2-E063-F7F4-CEA3-083CD243F80D}"/>
              </a:ext>
            </a:extLst>
          </p:cNvPr>
          <p:cNvSpPr txBox="1"/>
          <p:nvPr userDrawn="1"/>
        </p:nvSpPr>
        <p:spPr>
          <a:xfrm>
            <a:off x="12058650" y="228600"/>
            <a:ext cx="6000750" cy="2788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r"/>
            <a:r>
              <a:rPr lang="en-US" sz="1200" spc="450">
                <a:solidFill>
                  <a:schemeClr val="tx2"/>
                </a:solidFill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20567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/ Image / Rever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68A7E7-AB14-D24A-89B7-8E63DC279F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6229350" cy="10287000"/>
          </a:xfrm>
          <a:noFill/>
        </p:spPr>
        <p:txBody>
          <a:bodyPr lIns="182880" tIns="182880" rIns="0">
            <a:no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E92145-0150-6987-2200-4602266FFD88}"/>
              </a:ext>
            </a:extLst>
          </p:cNvPr>
          <p:cNvSpPr/>
          <p:nvPr userDrawn="1"/>
        </p:nvSpPr>
        <p:spPr>
          <a:xfrm>
            <a:off x="6229350" y="0"/>
            <a:ext cx="1205865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AAE36-D0BE-A289-EE2D-C80D4EAD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852" y="7804796"/>
            <a:ext cx="4130649" cy="145659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200" spc="-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B846C-279B-BA6C-F56B-1FC2617A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5851" y="9755271"/>
            <a:ext cx="4792436" cy="3429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2DC2B-5A65-DCC2-7E48-36C5B92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3ACD75D8-5B60-C561-3F75-103F0F919E95}"/>
              </a:ext>
            </a:extLst>
          </p:cNvPr>
          <p:cNvSpPr/>
          <p:nvPr userDrawn="1"/>
        </p:nvSpPr>
        <p:spPr>
          <a:xfrm rot="16200000">
            <a:off x="17442180" y="9441180"/>
            <a:ext cx="617220" cy="617220"/>
          </a:xfrm>
          <a:prstGeom prst="corner">
            <a:avLst>
              <a:gd name="adj1" fmla="val 26389"/>
              <a:gd name="adj2" fmla="val 2777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AC05F2-E063-F7F4-CEA3-083CD243F80D}"/>
              </a:ext>
            </a:extLst>
          </p:cNvPr>
          <p:cNvSpPr txBox="1"/>
          <p:nvPr userDrawn="1"/>
        </p:nvSpPr>
        <p:spPr>
          <a:xfrm>
            <a:off x="12058650" y="228600"/>
            <a:ext cx="6000750" cy="2788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r"/>
            <a:r>
              <a:rPr lang="en-US" sz="1200" spc="450">
                <a:solidFill>
                  <a:schemeClr val="tx2"/>
                </a:solidFill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24506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/ 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B9EA1D-D82F-6E67-7CCE-3AB867B08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E01D0-259E-5A33-C559-CA0D5360C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C2C2-D810-4C4F-B43D-1CC8DBDFC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4BA860-7DA7-E5E5-749E-FA4125398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600" y="1028700"/>
            <a:ext cx="7927950" cy="14565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E1F75-4DB1-0049-6AFB-A3E9E42C6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5850" y="2743200"/>
            <a:ext cx="7886700" cy="65270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1C402-54AA-47B3-A1B3-04B37D4CD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5850" y="9733326"/>
            <a:ext cx="14204196" cy="3429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46BA1-5EB1-D68C-8250-42E34EAD3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188948" y="9733326"/>
            <a:ext cx="1013202" cy="3429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9F4C2C2-D810-4C4F-B43D-1CC8DBDFC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8C3BE-DC48-960D-4B90-FD9EA38A2E21}"/>
              </a:ext>
            </a:extLst>
          </p:cNvPr>
          <p:cNvSpPr txBox="1"/>
          <p:nvPr userDrawn="1"/>
        </p:nvSpPr>
        <p:spPr>
          <a:xfrm>
            <a:off x="12058650" y="228600"/>
            <a:ext cx="6000750" cy="2788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r"/>
            <a:r>
              <a:rPr lang="en-US" sz="1200" spc="450">
                <a:solidFill>
                  <a:schemeClr val="bg1">
                    <a:alpha val="80000"/>
                  </a:schemeClr>
                </a:solidFill>
              </a:rPr>
              <a:t>NBCUNIVERSAL</a:t>
            </a:r>
          </a:p>
        </p:txBody>
      </p:sp>
    </p:spTree>
    <p:extLst>
      <p:ext uri="{BB962C8B-B14F-4D97-AF65-F5344CB8AC3E}">
        <p14:creationId xmlns:p14="http://schemas.microsoft.com/office/powerpoint/2010/main" val="303918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371600" rtl="0" eaLnBrk="1" latinLnBrk="0" hangingPunct="1">
        <a:lnSpc>
          <a:spcPct val="80000"/>
        </a:lnSpc>
        <a:spcBef>
          <a:spcPct val="0"/>
        </a:spcBef>
        <a:buNone/>
        <a:defRPr sz="6000" b="1" kern="1200" spc="-3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13716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tabLst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431007" indent="-164307" algn="l" defTabSz="13716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tabLst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697707" indent="-266700" algn="l" defTabSz="13716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tabLst/>
        <a:defRPr sz="2100" kern="1200">
          <a:solidFill>
            <a:schemeClr val="bg1"/>
          </a:solidFill>
          <a:latin typeface="+mn-lt"/>
          <a:ea typeface="+mn-ea"/>
          <a:cs typeface="+mn-cs"/>
        </a:defRPr>
      </a:lvl3pPr>
      <a:lvl4pPr marL="952500" indent="-254795" algn="l" defTabSz="13716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tabLst/>
        <a:defRPr sz="2100" kern="1200">
          <a:solidFill>
            <a:schemeClr val="bg1"/>
          </a:solidFill>
          <a:latin typeface="+mn-lt"/>
          <a:ea typeface="+mn-ea"/>
          <a:cs typeface="+mn-cs"/>
        </a:defRPr>
      </a:lvl4pPr>
      <a:lvl5pPr marL="1204913" indent="-252413" algn="l" defTabSz="13716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tabLst/>
        <a:defRPr sz="2100" kern="1200">
          <a:solidFill>
            <a:schemeClr val="bg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6">
          <p15:clr>
            <a:srgbClr val="F26B43"/>
          </p15:clr>
        </p15:guide>
        <p15:guide id="2" pos="7584">
          <p15:clr>
            <a:srgbClr val="F26B43"/>
          </p15:clr>
        </p15:guide>
        <p15:guide id="17" orient="horz" pos="432">
          <p15:clr>
            <a:srgbClr val="A4A3A4"/>
          </p15:clr>
        </p15:guide>
        <p15:guide id="18" orient="horz" pos="1152">
          <p15:clr>
            <a:srgbClr val="A4A3A4"/>
          </p15:clr>
        </p15:guide>
        <p15:guide id="19" orient="horz" pos="4224">
          <p15:clr>
            <a:srgbClr val="F26B43"/>
          </p15:clr>
        </p15:guide>
        <p15:guide id="20" orient="horz" pos="3888">
          <p15:clr>
            <a:srgbClr val="A4A3A4"/>
          </p15:clr>
        </p15:guide>
        <p15:guide id="21" pos="3768">
          <p15:clr>
            <a:srgbClr val="A4A3A4"/>
          </p15:clr>
        </p15:guide>
        <p15:guide id="22" pos="3336">
          <p15:clr>
            <a:srgbClr val="A4A3A4"/>
          </p15:clr>
        </p15:guide>
        <p15:guide id="23" pos="3192">
          <p15:clr>
            <a:srgbClr val="A4A3A4"/>
          </p15:clr>
        </p15:guide>
        <p15:guide id="24" pos="2760">
          <p15:clr>
            <a:srgbClr val="A4A3A4"/>
          </p15:clr>
        </p15:guide>
        <p15:guide id="25" pos="2616">
          <p15:clr>
            <a:srgbClr val="A4A3A4"/>
          </p15:clr>
        </p15:guide>
        <p15:guide id="26" pos="2184">
          <p15:clr>
            <a:srgbClr val="A4A3A4"/>
          </p15:clr>
        </p15:guide>
        <p15:guide id="27" pos="2040">
          <p15:clr>
            <a:srgbClr val="A4A3A4"/>
          </p15:clr>
        </p15:guide>
        <p15:guide id="28" pos="3912">
          <p15:clr>
            <a:srgbClr val="A4A3A4"/>
          </p15:clr>
        </p15:guide>
        <p15:guide id="29" pos="1608">
          <p15:clr>
            <a:srgbClr val="A4A3A4"/>
          </p15:clr>
        </p15:guide>
        <p15:guide id="30" pos="1464">
          <p15:clr>
            <a:srgbClr val="A4A3A4"/>
          </p15:clr>
        </p15:guide>
        <p15:guide id="31" pos="1032">
          <p15:clr>
            <a:srgbClr val="A4A3A4"/>
          </p15:clr>
        </p15:guide>
        <p15:guide id="32" pos="888">
          <p15:clr>
            <a:srgbClr val="A4A3A4"/>
          </p15:clr>
        </p15:guide>
        <p15:guide id="34" pos="4344">
          <p15:clr>
            <a:srgbClr val="A4A3A4"/>
          </p15:clr>
        </p15:guide>
        <p15:guide id="35" pos="4488">
          <p15:clr>
            <a:srgbClr val="A4A3A4"/>
          </p15:clr>
        </p15:guide>
        <p15:guide id="36" pos="4920">
          <p15:clr>
            <a:srgbClr val="A4A3A4"/>
          </p15:clr>
        </p15:guide>
        <p15:guide id="37" pos="5064">
          <p15:clr>
            <a:srgbClr val="A4A3A4"/>
          </p15:clr>
        </p15:guide>
        <p15:guide id="38" pos="5496">
          <p15:clr>
            <a:srgbClr val="A4A3A4"/>
          </p15:clr>
        </p15:guide>
        <p15:guide id="39" pos="5640">
          <p15:clr>
            <a:srgbClr val="A4A3A4"/>
          </p15:clr>
        </p15:guide>
        <p15:guide id="40" pos="6072">
          <p15:clr>
            <a:srgbClr val="A4A3A4"/>
          </p15:clr>
        </p15:guide>
        <p15:guide id="41" pos="6216">
          <p15:clr>
            <a:srgbClr val="A4A3A4"/>
          </p15:clr>
        </p15:guide>
        <p15:guide id="42" pos="6648">
          <p15:clr>
            <a:srgbClr val="A4A3A4"/>
          </p15:clr>
        </p15:guide>
        <p15:guide id="43" pos="6792">
          <p15:clr>
            <a:srgbClr val="A4A3A4"/>
          </p15:clr>
        </p15:guide>
        <p15:guide id="44" pos="7224">
          <p15:clr>
            <a:srgbClr val="A4A3A4"/>
          </p15:clr>
        </p15:guide>
        <p15:guide id="45" pos="456">
          <p15:clr>
            <a:srgbClr val="A4A3A4"/>
          </p15:clr>
        </p15:guide>
        <p15:guide id="46" orient="horz" pos="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4.png"/><Relationship Id="rId10" Type="http://schemas.microsoft.com/office/2007/relationships/hdphoto" Target="../media/hdphoto16.wdp"/><Relationship Id="rId4" Type="http://schemas.openxmlformats.org/officeDocument/2006/relationships/image" Target="../media/image23.sv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11.wdp"/><Relationship Id="rId17" Type="http://schemas.openxmlformats.org/officeDocument/2006/relationships/image" Target="../media/image2.png"/><Relationship Id="rId2" Type="http://schemas.openxmlformats.org/officeDocument/2006/relationships/image" Target="../media/image11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5.png"/><Relationship Id="rId1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2097A-9C5C-3FA1-22D7-613D4A3C3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in a field&#10;&#10;Description automatically generated">
            <a:extLst>
              <a:ext uri="{FF2B5EF4-FFF2-40B4-BE49-F238E27FC236}">
                <a16:creationId xmlns:a16="http://schemas.microsoft.com/office/drawing/2014/main" id="{07661FA0-06A2-D3E7-E6FF-93ABB0AD7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" r="5205"/>
          <a:stretch/>
        </p:blipFill>
        <p:spPr>
          <a:xfrm>
            <a:off x="-1" y="0"/>
            <a:ext cx="18285715" cy="10287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C39F20-FC86-3297-5AC0-513C3CA08922}"/>
              </a:ext>
            </a:extLst>
          </p:cNvPr>
          <p:cNvSpPr/>
          <p:nvPr/>
        </p:nvSpPr>
        <p:spPr>
          <a:xfrm>
            <a:off x="-2" y="0"/>
            <a:ext cx="18288001" cy="10292379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8500">
                  <a:schemeClr val="tx1"/>
                </a:gs>
                <a:gs pos="74000">
                  <a:schemeClr val="tx1">
                    <a:lumMod val="75000"/>
                    <a:lumOff val="25000"/>
                  </a:schemeClr>
                </a:gs>
                <a:gs pos="83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43EC87-6B4A-D817-F002-E8E17D950078}"/>
              </a:ext>
            </a:extLst>
          </p:cNvPr>
          <p:cNvSpPr txBox="1">
            <a:spLocks/>
          </p:cNvSpPr>
          <p:nvPr/>
        </p:nvSpPr>
        <p:spPr>
          <a:xfrm>
            <a:off x="984252" y="6057900"/>
            <a:ext cx="16998948" cy="3581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5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Still Strong Foundation</a:t>
            </a:r>
          </a:p>
          <a:p>
            <a:pPr algn="l"/>
            <a:r>
              <a:rPr lang="en-US" sz="5400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2025 Golf Tournament Sponsorship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208066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A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EBD77C-87B0-DF72-1874-9489F8D4F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636CAC09-9E6E-1E2D-BEF0-98A349AD0861}"/>
              </a:ext>
            </a:extLst>
          </p:cNvPr>
          <p:cNvSpPr txBox="1">
            <a:spLocks/>
          </p:cNvSpPr>
          <p:nvPr/>
        </p:nvSpPr>
        <p:spPr>
          <a:xfrm>
            <a:off x="1085851" y="1028700"/>
            <a:ext cx="15754349" cy="145659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Empowering Growth Across Your Business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C300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Our premium marketing partnerships add powerful social media marketing to impactful CSR work</a:t>
            </a: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E4D3FCE2-67C1-7577-F35E-6A2BD7F85FBD}"/>
              </a:ext>
            </a:extLst>
          </p:cNvPr>
          <p:cNvSpPr/>
          <p:nvPr/>
        </p:nvSpPr>
        <p:spPr>
          <a:xfrm>
            <a:off x="2" y="3086100"/>
            <a:ext cx="18135598" cy="7200902"/>
          </a:xfrm>
          <a:custGeom>
            <a:avLst/>
            <a:gdLst>
              <a:gd name="connsiteX0" fmla="*/ 0 w 11301983"/>
              <a:gd name="connsiteY0" fmla="*/ 0 h 6858000"/>
              <a:gd name="connsiteX1" fmla="*/ 10330923 w 11301983"/>
              <a:gd name="connsiteY1" fmla="*/ 0 h 6858000"/>
              <a:gd name="connsiteX2" fmla="*/ 10466251 w 11301983"/>
              <a:gd name="connsiteY2" fmla="*/ 228649 h 6858000"/>
              <a:gd name="connsiteX3" fmla="*/ 11301983 w 11301983"/>
              <a:gd name="connsiteY3" fmla="*/ 3470968 h 6858000"/>
              <a:gd name="connsiteX4" fmla="*/ 10466251 w 11301983"/>
              <a:gd name="connsiteY4" fmla="*/ 6713288 h 6858000"/>
              <a:gd name="connsiteX5" fmla="*/ 10380602 w 11301983"/>
              <a:gd name="connsiteY5" fmla="*/ 6858000 h 6858000"/>
              <a:gd name="connsiteX6" fmla="*/ 0 w 113019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01983" h="6858000">
                <a:moveTo>
                  <a:pt x="0" y="0"/>
                </a:moveTo>
                <a:lnTo>
                  <a:pt x="10330923" y="0"/>
                </a:lnTo>
                <a:lnTo>
                  <a:pt x="10466251" y="228649"/>
                </a:lnTo>
                <a:cubicBezTo>
                  <a:pt x="10996586" y="1174057"/>
                  <a:pt x="11301983" y="2283882"/>
                  <a:pt x="11301983" y="3470968"/>
                </a:cubicBezTo>
                <a:cubicBezTo>
                  <a:pt x="11301983" y="4658055"/>
                  <a:pt x="10996586" y="5767879"/>
                  <a:pt x="10466251" y="6713288"/>
                </a:cubicBezTo>
                <a:lnTo>
                  <a:pt x="1038060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cs typeface="Arial" panose="020B0604020202020204" pitchFamily="34" charset="0"/>
            </a:endParaRPr>
          </a:p>
        </p:txBody>
      </p:sp>
      <p:sp>
        <p:nvSpPr>
          <p:cNvPr id="6" name="Freeform 48">
            <a:extLst>
              <a:ext uri="{FF2B5EF4-FFF2-40B4-BE49-F238E27FC236}">
                <a16:creationId xmlns:a16="http://schemas.microsoft.com/office/drawing/2014/main" id="{B838E364-22C3-3A40-AB5A-65C95D657B44}"/>
              </a:ext>
            </a:extLst>
          </p:cNvPr>
          <p:cNvSpPr/>
          <p:nvPr/>
        </p:nvSpPr>
        <p:spPr>
          <a:xfrm>
            <a:off x="-3" y="3086098"/>
            <a:ext cx="13716003" cy="7200902"/>
          </a:xfrm>
          <a:custGeom>
            <a:avLst/>
            <a:gdLst>
              <a:gd name="connsiteX0" fmla="*/ 0 w 8747544"/>
              <a:gd name="connsiteY0" fmla="*/ 0 h 6858000"/>
              <a:gd name="connsiteX1" fmla="*/ 7359166 w 8747544"/>
              <a:gd name="connsiteY1" fmla="*/ 0 h 6858000"/>
              <a:gd name="connsiteX2" fmla="*/ 7466496 w 8747544"/>
              <a:gd name="connsiteY2" fmla="*/ 110841 h 6858000"/>
              <a:gd name="connsiteX3" fmla="*/ 8747544 w 8747544"/>
              <a:gd name="connsiteY3" fmla="*/ 3460799 h 6858000"/>
              <a:gd name="connsiteX4" fmla="*/ 7466496 w 8747544"/>
              <a:gd name="connsiteY4" fmla="*/ 6810757 h 6858000"/>
              <a:gd name="connsiteX5" fmla="*/ 7420750 w 8747544"/>
              <a:gd name="connsiteY5" fmla="*/ 6858000 h 6858000"/>
              <a:gd name="connsiteX6" fmla="*/ 0 w 874754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47544" h="6858000">
                <a:moveTo>
                  <a:pt x="0" y="0"/>
                </a:moveTo>
                <a:lnTo>
                  <a:pt x="7359166" y="0"/>
                </a:lnTo>
                <a:lnTo>
                  <a:pt x="7466496" y="110841"/>
                </a:lnTo>
                <a:cubicBezTo>
                  <a:pt x="8257993" y="968170"/>
                  <a:pt x="8747544" y="2152559"/>
                  <a:pt x="8747544" y="3460799"/>
                </a:cubicBezTo>
                <a:cubicBezTo>
                  <a:pt x="8747544" y="4769039"/>
                  <a:pt x="8257993" y="5953428"/>
                  <a:pt x="7466496" y="6810757"/>
                </a:cubicBezTo>
                <a:lnTo>
                  <a:pt x="742075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cs typeface="Arial" panose="020B0604020202020204" pitchFamily="34" charset="0"/>
            </a:endParaRPr>
          </a:p>
        </p:txBody>
      </p:sp>
      <p:sp>
        <p:nvSpPr>
          <p:cNvPr id="7" name="Delay 41">
            <a:extLst>
              <a:ext uri="{FF2B5EF4-FFF2-40B4-BE49-F238E27FC236}">
                <a16:creationId xmlns:a16="http://schemas.microsoft.com/office/drawing/2014/main" id="{6198F1ED-2456-6192-927B-C92CF2065F85}"/>
              </a:ext>
            </a:extLst>
          </p:cNvPr>
          <p:cNvSpPr/>
          <p:nvPr/>
        </p:nvSpPr>
        <p:spPr>
          <a:xfrm>
            <a:off x="-1" y="3086100"/>
            <a:ext cx="9372601" cy="7200902"/>
          </a:xfrm>
          <a:prstGeom prst="flowChartDelay">
            <a:avLst/>
          </a:prstGeom>
          <a:noFill/>
          <a:ln>
            <a:solidFill>
              <a:srgbClr val="FFC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773F52-D518-897F-ED3B-BA8EF6CCD317}"/>
              </a:ext>
            </a:extLst>
          </p:cNvPr>
          <p:cNvSpPr/>
          <p:nvPr/>
        </p:nvSpPr>
        <p:spPr>
          <a:xfrm>
            <a:off x="533400" y="4000500"/>
            <a:ext cx="4470524" cy="44705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Your Brand</a:t>
            </a:r>
          </a:p>
          <a:p>
            <a:pPr marL="0" marR="0" lvl="0" indent="0" algn="ctr" defTabSz="13716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lang="en-US" sz="2000" b="1">
              <a:solidFill>
                <a:srgbClr val="1F497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13716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13716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970E25-027E-4B98-4EDF-A0D80D969D7A}"/>
              </a:ext>
            </a:extLst>
          </p:cNvPr>
          <p:cNvSpPr txBox="1">
            <a:spLocks/>
          </p:cNvSpPr>
          <p:nvPr/>
        </p:nvSpPr>
        <p:spPr>
          <a:xfrm>
            <a:off x="1342269" y="4785901"/>
            <a:ext cx="2852786" cy="155892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700" b="1">
              <a:solidFill>
                <a:schemeClr val="accent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1F5699E-FDF0-EE8B-EE4F-C9C59BE2D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3861" y="6142434"/>
            <a:ext cx="1089603" cy="984155"/>
          </a:xfrm>
          <a:prstGeom prst="rect">
            <a:avLst/>
          </a:prstGeom>
        </p:spPr>
      </p:pic>
      <p:sp>
        <p:nvSpPr>
          <p:cNvPr id="11" name="Why Hearst?">
            <a:extLst>
              <a:ext uri="{FF2B5EF4-FFF2-40B4-BE49-F238E27FC236}">
                <a16:creationId xmlns:a16="http://schemas.microsoft.com/office/drawing/2014/main" id="{CD539ADD-B8E7-1FEC-994E-37D9B973DBC8}"/>
              </a:ext>
            </a:extLst>
          </p:cNvPr>
          <p:cNvSpPr txBox="1">
            <a:spLocks/>
          </p:cNvSpPr>
          <p:nvPr/>
        </p:nvSpPr>
        <p:spPr>
          <a:xfrm>
            <a:off x="4800600" y="3619499"/>
            <a:ext cx="2722906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76200" tIns="76200" rIns="76200" bIns="76200" anchor="t">
            <a:no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defTabSz="3657507">
              <a:lnSpc>
                <a:spcPct val="100000"/>
              </a:lnSpc>
              <a:defRPr/>
            </a:pPr>
            <a:r>
              <a:rPr lang="en-US" sz="4200" b="1" spc="0">
                <a:solidFill>
                  <a:schemeClr val="bg1"/>
                </a:solidFill>
                <a:latin typeface="Helvetica" pitchFamily="2" charset="0"/>
              </a:rPr>
              <a:t>REACH</a:t>
            </a:r>
          </a:p>
          <a:p>
            <a:pPr defTabSz="3657507">
              <a:lnSpc>
                <a:spcPct val="100000"/>
              </a:lnSpc>
              <a:defRPr/>
            </a:pPr>
            <a:r>
              <a:rPr lang="en-US" sz="2000" spc="0">
                <a:solidFill>
                  <a:srgbClr val="FFC300"/>
                </a:solidFill>
                <a:latin typeface="Helvetica" pitchFamily="2" charset="0"/>
              </a:rPr>
              <a:t>(Marketing &amp; PR)</a:t>
            </a:r>
          </a:p>
        </p:txBody>
      </p:sp>
      <p:sp>
        <p:nvSpPr>
          <p:cNvPr id="12" name="Why Hearst?">
            <a:extLst>
              <a:ext uri="{FF2B5EF4-FFF2-40B4-BE49-F238E27FC236}">
                <a16:creationId xmlns:a16="http://schemas.microsoft.com/office/drawing/2014/main" id="{41BF3BA5-7CE0-ED22-6897-8589C6781D3C}"/>
              </a:ext>
            </a:extLst>
          </p:cNvPr>
          <p:cNvSpPr txBox="1">
            <a:spLocks/>
          </p:cNvSpPr>
          <p:nvPr/>
        </p:nvSpPr>
        <p:spPr>
          <a:xfrm>
            <a:off x="9045955" y="3619499"/>
            <a:ext cx="3385481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76200" tIns="76200" rIns="76200" bIns="76200" anchor="t">
            <a:no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defTabSz="3657507">
              <a:lnSpc>
                <a:spcPct val="100000"/>
              </a:lnSpc>
              <a:defRPr/>
            </a:pPr>
            <a:r>
              <a:rPr lang="en-US" sz="4200" b="1" spc="0">
                <a:solidFill>
                  <a:schemeClr val="bg1"/>
                </a:solidFill>
                <a:latin typeface="Helvetica" pitchFamily="2" charset="0"/>
              </a:rPr>
              <a:t>ENGAGE</a:t>
            </a:r>
          </a:p>
          <a:p>
            <a:pPr defTabSz="3657507">
              <a:lnSpc>
                <a:spcPct val="100000"/>
              </a:lnSpc>
              <a:defRPr/>
            </a:pPr>
            <a:r>
              <a:rPr lang="en-US" sz="2000" spc="0">
                <a:solidFill>
                  <a:srgbClr val="FFC300"/>
                </a:solidFill>
                <a:latin typeface="Helvetica" pitchFamily="2" charset="0"/>
              </a:rPr>
              <a:t>(Corp Comms &amp; Strategy)</a:t>
            </a:r>
          </a:p>
          <a:p>
            <a:pPr defTabSz="3657507">
              <a:lnSpc>
                <a:spcPct val="100000"/>
              </a:lnSpc>
              <a:defRPr/>
            </a:pPr>
            <a:endParaRPr lang="en-US" sz="4200" b="1" spc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7" name="Why Hearst?">
            <a:extLst>
              <a:ext uri="{FF2B5EF4-FFF2-40B4-BE49-F238E27FC236}">
                <a16:creationId xmlns:a16="http://schemas.microsoft.com/office/drawing/2014/main" id="{9C21F11C-6E89-071C-3B15-4F69FDB38692}"/>
              </a:ext>
            </a:extLst>
          </p:cNvPr>
          <p:cNvSpPr txBox="1">
            <a:spLocks/>
          </p:cNvSpPr>
          <p:nvPr/>
        </p:nvSpPr>
        <p:spPr>
          <a:xfrm>
            <a:off x="13298889" y="3619499"/>
            <a:ext cx="3541311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76200" tIns="76200" rIns="76200" bIns="76200" anchor="t">
            <a:no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defTabSz="3657507">
              <a:lnSpc>
                <a:spcPct val="100000"/>
              </a:lnSpc>
              <a:defRPr/>
            </a:pPr>
            <a:r>
              <a:rPr lang="en-US" sz="4200" b="1" spc="0">
                <a:solidFill>
                  <a:schemeClr val="bg1"/>
                </a:solidFill>
                <a:latin typeface="Helvetica" pitchFamily="2" charset="0"/>
              </a:rPr>
              <a:t>COMMUNITY</a:t>
            </a:r>
          </a:p>
          <a:p>
            <a:pPr defTabSz="3657507">
              <a:lnSpc>
                <a:spcPct val="100000"/>
              </a:lnSpc>
              <a:defRPr/>
            </a:pPr>
            <a:r>
              <a:rPr lang="en-US" sz="2000" spc="0">
                <a:solidFill>
                  <a:srgbClr val="FFC300"/>
                </a:solidFill>
                <a:latin typeface="Helvetica" pitchFamily="2" charset="0"/>
              </a:rPr>
              <a:t>(HR, CSR &amp; Culture)</a:t>
            </a:r>
          </a:p>
          <a:p>
            <a:pPr defTabSz="3657507">
              <a:lnSpc>
                <a:spcPct val="100000"/>
              </a:lnSpc>
              <a:defRPr/>
            </a:pPr>
            <a:endParaRPr lang="en-US" sz="4200" b="1" spc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075E7F-B072-244D-8F25-0E959BE7FC47}"/>
              </a:ext>
            </a:extLst>
          </p:cNvPr>
          <p:cNvSpPr txBox="1">
            <a:spLocks/>
          </p:cNvSpPr>
          <p:nvPr/>
        </p:nvSpPr>
        <p:spPr>
          <a:xfrm>
            <a:off x="7086600" y="5266180"/>
            <a:ext cx="2076765" cy="17124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Branded Social Posts from Devon Still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*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24ED493-2DC4-F08B-092A-C5D5C4DFF463}"/>
              </a:ext>
            </a:extLst>
          </p:cNvPr>
          <p:cNvSpPr txBox="1">
            <a:spLocks/>
          </p:cNvSpPr>
          <p:nvPr/>
        </p:nvSpPr>
        <p:spPr>
          <a:xfrm>
            <a:off x="11201400" y="5266180"/>
            <a:ext cx="2412045" cy="19391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Corporate Appearance &amp; Speaking Engagements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449883D-9EBD-DC94-0CE3-CEE339EE26CF}"/>
              </a:ext>
            </a:extLst>
          </p:cNvPr>
          <p:cNvSpPr txBox="1">
            <a:spLocks/>
          </p:cNvSpPr>
          <p:nvPr/>
        </p:nvSpPr>
        <p:spPr>
          <a:xfrm>
            <a:off x="15906435" y="5266180"/>
            <a:ext cx="2076765" cy="17124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Tickets &amp; Access to Still Strong Events</a:t>
            </a:r>
          </a:p>
        </p:txBody>
      </p:sp>
      <p:pic>
        <p:nvPicPr>
          <p:cNvPr id="2050" name="Picture 2" descr="Influencer - Free social media icons">
            <a:extLst>
              <a:ext uri="{FF2B5EF4-FFF2-40B4-BE49-F238E27FC236}">
                <a16:creationId xmlns:a16="http://schemas.microsoft.com/office/drawing/2014/main" id="{4CB9CA87-8E99-89E7-2002-E26F258C5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12802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B62D4B-F0A7-734F-AC5B-7FD35C511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5412802"/>
            <a:ext cx="1645920" cy="1645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073206-0870-345B-BB82-155AC8F1F3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75080" y="5412802"/>
            <a:ext cx="1645920" cy="164592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D4BB39C6-6890-D63E-303F-43EB4C36B310}"/>
              </a:ext>
            </a:extLst>
          </p:cNvPr>
          <p:cNvSpPr txBox="1">
            <a:spLocks/>
          </p:cNvSpPr>
          <p:nvPr/>
        </p:nvSpPr>
        <p:spPr>
          <a:xfrm>
            <a:off x="5130171" y="7893949"/>
            <a:ext cx="3556629" cy="5261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3000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r>
              <a:rPr lang="en-US" sz="1800" i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1M Followers Across Platforms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970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A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3C4DD3-DE06-1A68-BCB5-765A78DDF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53B3AF32-D208-737B-F51C-10184114D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8516" r="1364" b="8258"/>
          <a:stretch/>
        </p:blipFill>
        <p:spPr bwMode="auto">
          <a:xfrm>
            <a:off x="1093106" y="2823030"/>
            <a:ext cx="5127776" cy="293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ill Strong Foundation - Meet and Greet Reception with Devon Still">
            <a:extLst>
              <a:ext uri="{FF2B5EF4-FFF2-40B4-BE49-F238E27FC236}">
                <a16:creationId xmlns:a16="http://schemas.microsoft.com/office/drawing/2014/main" id="{CEC70741-0C2B-CBAB-86E7-13C099986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14740" r="7007" b="11150"/>
          <a:stretch/>
        </p:blipFill>
        <p:spPr bwMode="auto">
          <a:xfrm>
            <a:off x="6563783" y="2823031"/>
            <a:ext cx="5127776" cy="293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evon Still visits Cincinnati Children's">
            <a:extLst>
              <a:ext uri="{FF2B5EF4-FFF2-40B4-BE49-F238E27FC236}">
                <a16:creationId xmlns:a16="http://schemas.microsoft.com/office/drawing/2014/main" id="{ADB53B87-9026-0E8B-B8C3-566B78EC8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t="4155" r="4773" b="1548"/>
          <a:stretch/>
        </p:blipFill>
        <p:spPr bwMode="auto">
          <a:xfrm>
            <a:off x="12057439" y="2813958"/>
            <a:ext cx="5151967" cy="29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C89DBCB-B9C8-DDC9-3CCB-2EB1C58BCE24}"/>
              </a:ext>
            </a:extLst>
          </p:cNvPr>
          <p:cNvSpPr txBox="1">
            <a:spLocks/>
          </p:cNvSpPr>
          <p:nvPr/>
        </p:nvSpPr>
        <p:spPr>
          <a:xfrm>
            <a:off x="1085851" y="1028700"/>
            <a:ext cx="16116299" cy="145659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Premium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Marketing Partnership Opportunities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C300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Unlock unmatched social influencer and event marketing value for your business while supporting families in the fight of their lives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0CCE781-EC8A-F4CB-850E-4E3CF23D3804}"/>
              </a:ext>
            </a:extLst>
          </p:cNvPr>
          <p:cNvSpPr txBox="1">
            <a:spLocks/>
          </p:cNvSpPr>
          <p:nvPr/>
        </p:nvSpPr>
        <p:spPr>
          <a:xfrm>
            <a:off x="6572250" y="5988504"/>
            <a:ext cx="4927146" cy="31105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Presenting Sponsor</a:t>
            </a:r>
          </a:p>
          <a:p>
            <a:pPr defTabSz="1371600">
              <a:spcBef>
                <a:spcPts val="900"/>
              </a:spcBef>
            </a:pPr>
            <a:r>
              <a:rPr lang="en-US" sz="2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2x branded social post by Devon Still</a:t>
            </a:r>
          </a:p>
          <a:p>
            <a:pPr defTabSz="1371600">
              <a:spcBef>
                <a:spcPts val="900"/>
              </a:spcBef>
            </a:pPr>
            <a:r>
              <a:rPr lang="en-US" sz="2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Name inclusion in sponsored event title</a:t>
            </a:r>
          </a:p>
          <a:p>
            <a:pPr defTabSz="1371600">
              <a:spcBef>
                <a:spcPts val="900"/>
              </a:spcBef>
            </a:pPr>
            <a:r>
              <a:rPr lang="en-US" sz="2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3x foursomes and 12x VIP gifts</a:t>
            </a:r>
          </a:p>
          <a:p>
            <a:pPr defTabSz="1371600">
              <a:spcBef>
                <a:spcPts val="900"/>
              </a:spcBef>
            </a:pPr>
            <a:r>
              <a:rPr lang="en-US" sz="2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12x tickets to meet &amp; greet reception</a:t>
            </a:r>
          </a:p>
          <a:p>
            <a:pPr defTabSz="1371600">
              <a:spcBef>
                <a:spcPts val="900"/>
              </a:spcBef>
            </a:pPr>
            <a:r>
              <a:rPr lang="en-US" sz="2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Brand integration on-site &amp; online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CAA5B70-2D50-5C93-E7A9-1E3473FADC07}"/>
              </a:ext>
            </a:extLst>
          </p:cNvPr>
          <p:cNvSpPr txBox="1">
            <a:spLocks/>
          </p:cNvSpPr>
          <p:nvPr/>
        </p:nvSpPr>
        <p:spPr>
          <a:xfrm>
            <a:off x="12058650" y="5988504"/>
            <a:ext cx="5143500" cy="29391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Hospitality Sponsor</a:t>
            </a:r>
          </a:p>
          <a:p>
            <a:pPr defTabSz="1371600">
              <a:spcBef>
                <a:spcPts val="900"/>
              </a:spcBef>
            </a:pPr>
            <a:r>
              <a:rPr lang="en-US" sz="2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1x branded social post by Devon Still</a:t>
            </a:r>
          </a:p>
          <a:p>
            <a:pPr defTabSz="1371600">
              <a:spcBef>
                <a:spcPts val="900"/>
              </a:spcBef>
            </a:pPr>
            <a:r>
              <a:rPr lang="en-US" sz="2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Sponsor of all food &amp; beverage</a:t>
            </a:r>
          </a:p>
          <a:p>
            <a:pPr defTabSz="1371600">
              <a:spcBef>
                <a:spcPts val="900"/>
              </a:spcBef>
            </a:pPr>
            <a:r>
              <a:rPr lang="en-US" sz="2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2x foursomes and 8x VIP gifts</a:t>
            </a:r>
          </a:p>
          <a:p>
            <a:pPr defTabSz="1371600">
              <a:spcBef>
                <a:spcPts val="900"/>
              </a:spcBef>
            </a:pPr>
            <a:r>
              <a:rPr lang="en-US" sz="2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Brand integration on-site &amp; online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8B5E39F-F356-654B-6795-95CA2B4D19D3}"/>
              </a:ext>
            </a:extLst>
          </p:cNvPr>
          <p:cNvSpPr txBox="1">
            <a:spLocks/>
          </p:cNvSpPr>
          <p:nvPr/>
        </p:nvSpPr>
        <p:spPr>
          <a:xfrm>
            <a:off x="1085850" y="5988504"/>
            <a:ext cx="4927146" cy="31105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Entitlement Sponsor</a:t>
            </a:r>
          </a:p>
          <a:p>
            <a:pPr defTabSz="1371600">
              <a:spcBef>
                <a:spcPts val="900"/>
              </a:spcBef>
            </a:pPr>
            <a:r>
              <a:rPr lang="en-US" sz="2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3x branded social posts by Devon Still</a:t>
            </a:r>
          </a:p>
          <a:p>
            <a:pPr defTabSz="1371600">
              <a:spcBef>
                <a:spcPts val="900"/>
              </a:spcBef>
            </a:pPr>
            <a:r>
              <a:rPr lang="en-US" sz="2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1x keynote speech by Devon Still</a:t>
            </a:r>
          </a:p>
          <a:p>
            <a:pPr defTabSz="1371600">
              <a:spcBef>
                <a:spcPts val="900"/>
              </a:spcBef>
            </a:pPr>
            <a:r>
              <a:rPr lang="en-US" sz="2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4x foursomes and 16x VIP gifts</a:t>
            </a:r>
          </a:p>
          <a:p>
            <a:pPr defTabSz="1371600">
              <a:spcBef>
                <a:spcPts val="900"/>
              </a:spcBef>
            </a:pPr>
            <a:r>
              <a:rPr lang="en-US" sz="2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16x tickets to meet &amp; greet reception</a:t>
            </a:r>
          </a:p>
          <a:p>
            <a:pPr defTabSz="1371600">
              <a:spcBef>
                <a:spcPts val="900"/>
              </a:spcBef>
            </a:pPr>
            <a:r>
              <a:rPr lang="en-US" sz="2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Brand integration on-site &amp; online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EB3A10B-6972-C540-1C7A-971A59E15D99}"/>
              </a:ext>
            </a:extLst>
          </p:cNvPr>
          <p:cNvSpPr txBox="1">
            <a:spLocks/>
          </p:cNvSpPr>
          <p:nvPr/>
        </p:nvSpPr>
        <p:spPr>
          <a:xfrm>
            <a:off x="12058650" y="9056062"/>
            <a:ext cx="5143500" cy="876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900"/>
              </a:spcBef>
              <a:buNone/>
            </a:pPr>
            <a:r>
              <a:rPr lang="en-US" sz="21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$10,000 Donation</a:t>
            </a:r>
          </a:p>
          <a:p>
            <a:pPr marL="0" indent="0" defTabSz="1371600">
              <a:spcBef>
                <a:spcPts val="900"/>
              </a:spcBef>
              <a:buNone/>
            </a:pPr>
            <a:r>
              <a:rPr lang="en-US" sz="1800" i="1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Value of $22,500</a:t>
            </a:r>
          </a:p>
          <a:p>
            <a:pPr marL="177800" lvl="1" indent="0" defTabSz="1371600">
              <a:spcBef>
                <a:spcPts val="900"/>
              </a:spcBef>
              <a:buNone/>
            </a:pPr>
            <a:endParaRPr lang="en-US" sz="21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7C38D207-C143-1A6B-E042-0532A9034833}"/>
              </a:ext>
            </a:extLst>
          </p:cNvPr>
          <p:cNvSpPr txBox="1">
            <a:spLocks/>
          </p:cNvSpPr>
          <p:nvPr/>
        </p:nvSpPr>
        <p:spPr>
          <a:xfrm>
            <a:off x="6563783" y="9056062"/>
            <a:ext cx="5143500" cy="876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900"/>
              </a:spcBef>
              <a:buNone/>
            </a:pPr>
            <a:r>
              <a:rPr lang="en-US" sz="21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$20,000 Donation</a:t>
            </a:r>
          </a:p>
          <a:p>
            <a:pPr marL="0" indent="0" defTabSz="1371600">
              <a:spcBef>
                <a:spcPts val="900"/>
              </a:spcBef>
              <a:buNone/>
            </a:pPr>
            <a:r>
              <a:rPr lang="en-US" sz="1800" i="1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Value of $45,000</a:t>
            </a:r>
          </a:p>
          <a:p>
            <a:pPr marL="177800" lvl="1" indent="0" defTabSz="1371600">
              <a:spcBef>
                <a:spcPts val="900"/>
              </a:spcBef>
              <a:buNone/>
            </a:pPr>
            <a:endParaRPr lang="en-US" sz="21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202EE1A-1AA5-6207-048A-60D50EF5E9AE}"/>
              </a:ext>
            </a:extLst>
          </p:cNvPr>
          <p:cNvSpPr txBox="1">
            <a:spLocks/>
          </p:cNvSpPr>
          <p:nvPr/>
        </p:nvSpPr>
        <p:spPr>
          <a:xfrm>
            <a:off x="1085850" y="9056062"/>
            <a:ext cx="5143500" cy="876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900"/>
              </a:spcBef>
              <a:buNone/>
            </a:pPr>
            <a:r>
              <a:rPr lang="en-US" sz="21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$40,000 Donation</a:t>
            </a:r>
          </a:p>
          <a:p>
            <a:pPr marL="0" indent="0" defTabSz="1371600">
              <a:spcBef>
                <a:spcPts val="900"/>
              </a:spcBef>
              <a:buNone/>
            </a:pPr>
            <a:r>
              <a:rPr lang="en-US" sz="1800" i="1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Value of $90,000</a:t>
            </a:r>
          </a:p>
          <a:p>
            <a:pPr marL="177800" lvl="1" indent="0" defTabSz="1371600">
              <a:spcBef>
                <a:spcPts val="900"/>
              </a:spcBef>
              <a:buNone/>
            </a:pPr>
            <a:endParaRPr lang="en-US" sz="21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40EABB7-0122-9103-8E9D-21AA5401D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13114" r="4132" b="10616"/>
          <a:stretch/>
        </p:blipFill>
        <p:spPr bwMode="auto">
          <a:xfrm>
            <a:off x="12057439" y="2813958"/>
            <a:ext cx="5151967" cy="29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EF21A802-A15B-44C7-DB74-9130DE2AD6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9867900"/>
            <a:ext cx="1696085" cy="3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1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A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E165A6-0227-CCD2-AD21-C4B868648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3E63CCF-5359-41FC-F4F2-3A5F47DA5840}"/>
              </a:ext>
            </a:extLst>
          </p:cNvPr>
          <p:cNvSpPr txBox="1">
            <a:spLocks/>
          </p:cNvSpPr>
          <p:nvPr/>
        </p:nvSpPr>
        <p:spPr>
          <a:xfrm>
            <a:off x="1085851" y="1028700"/>
            <a:ext cx="16116299" cy="145659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Golf Tournament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Sponsorship Opportunities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C300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Turnkey event sponsorships that integrate your brand into a powerful community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99C05C8-CC91-B526-2B4E-D134CFE9EA8B}"/>
              </a:ext>
            </a:extLst>
          </p:cNvPr>
          <p:cNvSpPr/>
          <p:nvPr/>
        </p:nvSpPr>
        <p:spPr>
          <a:xfrm>
            <a:off x="3144509" y="2628900"/>
            <a:ext cx="980934" cy="980934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15746FE-9015-3EE1-15C7-79041046B894}"/>
              </a:ext>
            </a:extLst>
          </p:cNvPr>
          <p:cNvSpPr/>
          <p:nvPr/>
        </p:nvSpPr>
        <p:spPr>
          <a:xfrm>
            <a:off x="3129247" y="6434568"/>
            <a:ext cx="980934" cy="980934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57909ED-1EA2-59F9-14CD-4B054C371FB5}"/>
              </a:ext>
            </a:extLst>
          </p:cNvPr>
          <p:cNvSpPr/>
          <p:nvPr/>
        </p:nvSpPr>
        <p:spPr>
          <a:xfrm>
            <a:off x="8639265" y="2628900"/>
            <a:ext cx="980934" cy="980934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E06D5E9-7988-2107-0D00-70311B57930B}"/>
              </a:ext>
            </a:extLst>
          </p:cNvPr>
          <p:cNvSpPr/>
          <p:nvPr/>
        </p:nvSpPr>
        <p:spPr>
          <a:xfrm>
            <a:off x="8639265" y="6355393"/>
            <a:ext cx="980934" cy="980934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FAFF990-4380-BA30-79A8-E1BDFB2975A7}"/>
              </a:ext>
            </a:extLst>
          </p:cNvPr>
          <p:cNvSpPr/>
          <p:nvPr/>
        </p:nvSpPr>
        <p:spPr>
          <a:xfrm>
            <a:off x="14149283" y="2628900"/>
            <a:ext cx="980934" cy="980934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4E8A6F1-D0B2-CB00-8330-53B47FC18293}"/>
              </a:ext>
            </a:extLst>
          </p:cNvPr>
          <p:cNvSpPr/>
          <p:nvPr/>
        </p:nvSpPr>
        <p:spPr>
          <a:xfrm>
            <a:off x="14149283" y="6355393"/>
            <a:ext cx="980934" cy="980934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EE8D364-4DA8-18B5-0B49-C63F9D56D20F}"/>
              </a:ext>
            </a:extLst>
          </p:cNvPr>
          <p:cNvSpPr/>
          <p:nvPr/>
        </p:nvSpPr>
        <p:spPr>
          <a:xfrm>
            <a:off x="1085850" y="3815624"/>
            <a:ext cx="5143500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028700"/>
            <a:r>
              <a:rPr lang="en-US" sz="2400" b="1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Gift Sponsor</a:t>
            </a:r>
          </a:p>
          <a:p>
            <a:pPr marL="342900" indent="-342900" defTabSz="10287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branding on gift bags </a:t>
            </a:r>
          </a:p>
          <a:p>
            <a:pPr marL="342900" indent="-342900" defTabSz="10287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2x foursomes and 8x VIP gifts</a:t>
            </a:r>
          </a:p>
          <a:p>
            <a:pPr marL="342900" indent="-342900" defTabSz="10287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8x tickets to meet &amp; greet reception</a:t>
            </a:r>
          </a:p>
          <a:p>
            <a:pPr marL="342900" indent="-342900" defTabSz="10287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Brand integration on-site &amp; online</a:t>
            </a:r>
            <a:endParaRPr lang="en-US" sz="21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9C7297C-1D52-BE32-AEFF-3AF155CFD378}"/>
              </a:ext>
            </a:extLst>
          </p:cNvPr>
          <p:cNvSpPr/>
          <p:nvPr/>
        </p:nvSpPr>
        <p:spPr>
          <a:xfrm>
            <a:off x="6572248" y="3815624"/>
            <a:ext cx="5143502" cy="12003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028700"/>
            <a:r>
              <a:rPr lang="en-US" sz="2400" b="1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Contributing Sponsor</a:t>
            </a:r>
          </a:p>
          <a:p>
            <a:pPr marL="342900" indent="-342900" defTabSz="10287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2x foursomes and 8x VIP gifts</a:t>
            </a:r>
          </a:p>
          <a:p>
            <a:pPr marL="342900" indent="-342900" defTabSz="10287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8x tickets to meet &amp; greet reception</a:t>
            </a:r>
          </a:p>
          <a:p>
            <a:pPr marL="342900" indent="-342900" defTabSz="10287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Brand integration on-site &amp; online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75A265C-8C37-690B-FFCC-34F42BED7B14}"/>
              </a:ext>
            </a:extLst>
          </p:cNvPr>
          <p:cNvSpPr/>
          <p:nvPr/>
        </p:nvSpPr>
        <p:spPr>
          <a:xfrm>
            <a:off x="12058650" y="3815624"/>
            <a:ext cx="5143500" cy="15327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028700"/>
            <a:r>
              <a:rPr lang="en-US" sz="2400" b="1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Beverage &amp; Golf Cart Sponsor</a:t>
            </a:r>
          </a:p>
          <a:p>
            <a:pPr marL="342900" indent="-342900" defTabSz="1028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Branding on all golf carts &amp; koozies</a:t>
            </a:r>
          </a:p>
          <a:p>
            <a:pPr marL="342900" indent="-342900" defTabSz="1028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1x foursome and 4x VIP gifts</a:t>
            </a:r>
          </a:p>
          <a:p>
            <a:pPr marL="342900" indent="-342900" defTabSz="10287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4x tickets to meet &amp; greet reception</a:t>
            </a:r>
          </a:p>
          <a:p>
            <a:pPr marL="342900" indent="-342900" defTabSz="10287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Brand integration on-site &amp; online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B5F31FF-F07C-4B4C-0383-9E26FC6E03DC}"/>
              </a:ext>
            </a:extLst>
          </p:cNvPr>
          <p:cNvSpPr/>
          <p:nvPr/>
        </p:nvSpPr>
        <p:spPr>
          <a:xfrm>
            <a:off x="1085851" y="7573449"/>
            <a:ext cx="5168234" cy="15327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028700"/>
            <a:r>
              <a:rPr lang="en-US" sz="2400" b="1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Prize Sponsor</a:t>
            </a:r>
          </a:p>
          <a:p>
            <a:pPr marL="342900" indent="-342900" defTabSz="1028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Prominent signage at prize table</a:t>
            </a:r>
          </a:p>
          <a:p>
            <a:pPr marL="342900" indent="-342900" defTabSz="1028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1x foursome and 4x VIP gifts</a:t>
            </a:r>
          </a:p>
          <a:p>
            <a:pPr marL="342900" indent="-342900" defTabSz="10287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4x tickets to meet &amp; greet reception</a:t>
            </a:r>
          </a:p>
          <a:p>
            <a:pPr marL="342900" indent="-342900" defTabSz="10287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Brand integration on-site &amp; online</a:t>
            </a:r>
            <a:endParaRPr lang="en-US" sz="20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51E44D3-CB65-9A13-E60B-880E40EEB0ED}"/>
              </a:ext>
            </a:extLst>
          </p:cNvPr>
          <p:cNvSpPr/>
          <p:nvPr/>
        </p:nvSpPr>
        <p:spPr>
          <a:xfrm>
            <a:off x="6572249" y="7573449"/>
            <a:ext cx="5143500" cy="15327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028700"/>
            <a:r>
              <a:rPr lang="en-US" sz="2400" b="1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Driving Range Sponsor</a:t>
            </a:r>
          </a:p>
          <a:p>
            <a:pPr marL="342900" marR="0" lvl="0" indent="-342900" algn="l" defTabSz="10287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Prominent signage at driving range</a:t>
            </a:r>
          </a:p>
          <a:p>
            <a:pPr marL="342900" marR="0" lvl="0" indent="-342900" algn="l" defTabSz="10287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1x foursome and 4x VIP gifts</a:t>
            </a:r>
          </a:p>
          <a:p>
            <a:pPr marL="342900" marR="0" lvl="0" indent="-34290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4x tickets to meet &amp; greet reception</a:t>
            </a:r>
          </a:p>
          <a:p>
            <a:pPr marL="342900" marR="0" lvl="0" indent="-34290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integration on-site &amp; online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26F451A-8426-9441-D492-168DCACDA4CC}"/>
              </a:ext>
            </a:extLst>
          </p:cNvPr>
          <p:cNvSpPr/>
          <p:nvPr/>
        </p:nvSpPr>
        <p:spPr>
          <a:xfrm>
            <a:off x="12033914" y="7573449"/>
            <a:ext cx="5143500" cy="15327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3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Putting Green Sponsor</a:t>
            </a:r>
          </a:p>
          <a:p>
            <a:pPr marL="342900" marR="0" lvl="0" indent="-342900" algn="l" defTabSz="10287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Prominent signage at driving range</a:t>
            </a:r>
          </a:p>
          <a:p>
            <a:pPr marL="342900" marR="0" lvl="0" indent="-342900" algn="l" defTabSz="10287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1x foursome and 4x VIP gifts</a:t>
            </a:r>
          </a:p>
          <a:p>
            <a:pPr marL="342900" marR="0" lvl="0" indent="-34290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4x tickets to meet &amp; greet reception</a:t>
            </a:r>
          </a:p>
          <a:p>
            <a:pPr marL="342900" marR="0" lvl="0" indent="-34290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integration on-site &amp; online</a:t>
            </a:r>
          </a:p>
        </p:txBody>
      </p:sp>
      <p:sp>
        <p:nvSpPr>
          <p:cNvPr id="3075" name="Text Placeholder 10">
            <a:extLst>
              <a:ext uri="{FF2B5EF4-FFF2-40B4-BE49-F238E27FC236}">
                <a16:creationId xmlns:a16="http://schemas.microsoft.com/office/drawing/2014/main" id="{5F1AD42B-80E1-C641-6739-2CE3DFEB0E77}"/>
              </a:ext>
            </a:extLst>
          </p:cNvPr>
          <p:cNvSpPr txBox="1">
            <a:spLocks/>
          </p:cNvSpPr>
          <p:nvPr/>
        </p:nvSpPr>
        <p:spPr>
          <a:xfrm>
            <a:off x="1085850" y="5448300"/>
            <a:ext cx="5168235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900"/>
              </a:spcBef>
              <a:buNone/>
            </a:pPr>
            <a:r>
              <a:rPr lang="en-US" sz="18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$5,000 Donation</a:t>
            </a:r>
          </a:p>
          <a:p>
            <a:pPr marL="177800" lvl="1" indent="0" defTabSz="1371600">
              <a:spcBef>
                <a:spcPts val="900"/>
              </a:spcBef>
              <a:buNone/>
            </a:pPr>
            <a:endParaRPr lang="en-US" sz="18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78" name="Text Placeholder 10">
            <a:extLst>
              <a:ext uri="{FF2B5EF4-FFF2-40B4-BE49-F238E27FC236}">
                <a16:creationId xmlns:a16="http://schemas.microsoft.com/office/drawing/2014/main" id="{FB607498-FE01-59B2-8A8D-3EE9F00BDA79}"/>
              </a:ext>
            </a:extLst>
          </p:cNvPr>
          <p:cNvSpPr txBox="1">
            <a:spLocks/>
          </p:cNvSpPr>
          <p:nvPr/>
        </p:nvSpPr>
        <p:spPr>
          <a:xfrm>
            <a:off x="6572248" y="5448300"/>
            <a:ext cx="512923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900"/>
              </a:spcBef>
              <a:buNone/>
            </a:pPr>
            <a:r>
              <a:rPr lang="en-US" sz="18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$3,500 Donation</a:t>
            </a:r>
          </a:p>
          <a:p>
            <a:pPr marL="177800" lvl="1" indent="0" defTabSz="1371600">
              <a:spcBef>
                <a:spcPts val="900"/>
              </a:spcBef>
              <a:buNone/>
            </a:pPr>
            <a:endParaRPr lang="en-US" sz="18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79" name="Text Placeholder 10">
            <a:extLst>
              <a:ext uri="{FF2B5EF4-FFF2-40B4-BE49-F238E27FC236}">
                <a16:creationId xmlns:a16="http://schemas.microsoft.com/office/drawing/2014/main" id="{FB7F3723-CBB6-7E82-16EE-19E6A9E28FB5}"/>
              </a:ext>
            </a:extLst>
          </p:cNvPr>
          <p:cNvSpPr txBox="1">
            <a:spLocks/>
          </p:cNvSpPr>
          <p:nvPr/>
        </p:nvSpPr>
        <p:spPr>
          <a:xfrm>
            <a:off x="12058650" y="5448300"/>
            <a:ext cx="5143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900"/>
              </a:spcBef>
              <a:buNone/>
            </a:pPr>
            <a:r>
              <a:rPr lang="en-US" sz="18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$2,500 Donation</a:t>
            </a:r>
          </a:p>
          <a:p>
            <a:pPr marL="177800" lvl="1" indent="0" defTabSz="1371600">
              <a:spcBef>
                <a:spcPts val="900"/>
              </a:spcBef>
              <a:buNone/>
            </a:pPr>
            <a:endParaRPr lang="en-US" sz="18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080" name="Graphic 3079">
            <a:extLst>
              <a:ext uri="{FF2B5EF4-FFF2-40B4-BE49-F238E27FC236}">
                <a16:creationId xmlns:a16="http://schemas.microsoft.com/office/drawing/2014/main" id="{3D1F5CA7-888E-6200-E170-595FF2635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0" y="2836719"/>
            <a:ext cx="548640" cy="548640"/>
          </a:xfrm>
          <a:prstGeom prst="rect">
            <a:avLst/>
          </a:prstGeom>
        </p:spPr>
      </p:pic>
      <p:sp>
        <p:nvSpPr>
          <p:cNvPr id="3081" name="Graphic 38">
            <a:extLst>
              <a:ext uri="{FF2B5EF4-FFF2-40B4-BE49-F238E27FC236}">
                <a16:creationId xmlns:a16="http://schemas.microsoft.com/office/drawing/2014/main" id="{B39277D9-661B-5339-9A9D-5E5AE638092B}"/>
              </a:ext>
            </a:extLst>
          </p:cNvPr>
          <p:cNvSpPr>
            <a:spLocks noChangeAspect="1"/>
          </p:cNvSpPr>
          <p:nvPr/>
        </p:nvSpPr>
        <p:spPr>
          <a:xfrm>
            <a:off x="3319124" y="6642633"/>
            <a:ext cx="631704" cy="548640"/>
          </a:xfrm>
          <a:custGeom>
            <a:avLst/>
            <a:gdLst>
              <a:gd name="connsiteX0" fmla="*/ 1367228 w 1545551"/>
              <a:gd name="connsiteY0" fmla="*/ 384030 h 1342325"/>
              <a:gd name="connsiteX1" fmla="*/ 1273909 w 1545551"/>
              <a:gd name="connsiteY1" fmla="*/ 509741 h 1342325"/>
              <a:gd name="connsiteX2" fmla="*/ 1163554 w 1545551"/>
              <a:gd name="connsiteY2" fmla="*/ 564660 h 1342325"/>
              <a:gd name="connsiteX3" fmla="*/ 1197217 w 1545551"/>
              <a:gd name="connsiteY3" fmla="*/ 342885 h 1342325"/>
              <a:gd name="connsiteX4" fmla="*/ 1366993 w 1545551"/>
              <a:gd name="connsiteY4" fmla="*/ 342885 h 1342325"/>
              <a:gd name="connsiteX5" fmla="*/ 275799 w 1545551"/>
              <a:gd name="connsiteY5" fmla="*/ 509741 h 1342325"/>
              <a:gd name="connsiteX6" fmla="*/ 182422 w 1545551"/>
              <a:gd name="connsiteY6" fmla="*/ 384030 h 1342325"/>
              <a:gd name="connsiteX7" fmla="*/ 182422 w 1545551"/>
              <a:gd name="connsiteY7" fmla="*/ 342885 h 1342325"/>
              <a:gd name="connsiteX8" fmla="*/ 352198 w 1545551"/>
              <a:gd name="connsiteY8" fmla="*/ 342885 h 1342325"/>
              <a:gd name="connsiteX9" fmla="*/ 386095 w 1545551"/>
              <a:gd name="connsiteY9" fmla="*/ 564660 h 1342325"/>
              <a:gd name="connsiteX10" fmla="*/ 275799 w 1545551"/>
              <a:gd name="connsiteY10" fmla="*/ 509741 h 1342325"/>
              <a:gd name="connsiteX11" fmla="*/ 1473016 w 1545551"/>
              <a:gd name="connsiteY11" fmla="*/ 178012 h 1342325"/>
              <a:gd name="connsiteX12" fmla="*/ 1197861 w 1545551"/>
              <a:gd name="connsiteY12" fmla="*/ 178012 h 1342325"/>
              <a:gd name="connsiteX13" fmla="*/ 1197861 w 1545551"/>
              <a:gd name="connsiteY13" fmla="*/ 74945 h 1342325"/>
              <a:gd name="connsiteX14" fmla="*/ 1134704 w 1545551"/>
              <a:gd name="connsiteY14" fmla="*/ 13134 h 1342325"/>
              <a:gd name="connsiteX15" fmla="*/ 1134283 w 1545551"/>
              <a:gd name="connsiteY15" fmla="*/ 13139 h 1342325"/>
              <a:gd name="connsiteX16" fmla="*/ 415191 w 1545551"/>
              <a:gd name="connsiteY16" fmla="*/ 13139 h 1342325"/>
              <a:gd name="connsiteX17" fmla="*/ 351674 w 1545551"/>
              <a:gd name="connsiteY17" fmla="*/ 74702 h 1342325"/>
              <a:gd name="connsiteX18" fmla="*/ 351671 w 1545551"/>
              <a:gd name="connsiteY18" fmla="*/ 74945 h 1342325"/>
              <a:gd name="connsiteX19" fmla="*/ 351671 w 1545551"/>
              <a:gd name="connsiteY19" fmla="*/ 178012 h 1342325"/>
              <a:gd name="connsiteX20" fmla="*/ 76517 w 1545551"/>
              <a:gd name="connsiteY20" fmla="*/ 178012 h 1342325"/>
              <a:gd name="connsiteX21" fmla="*/ 13174 w 1545551"/>
              <a:gd name="connsiteY21" fmla="*/ 239635 h 1342325"/>
              <a:gd name="connsiteX22" fmla="*/ 13172 w 1545551"/>
              <a:gd name="connsiteY22" fmla="*/ 239817 h 1342325"/>
              <a:gd name="connsiteX23" fmla="*/ 13172 w 1545551"/>
              <a:gd name="connsiteY23" fmla="*/ 384030 h 1342325"/>
              <a:gd name="connsiteX24" fmla="*/ 177094 w 1545551"/>
              <a:gd name="connsiteY24" fmla="*/ 643449 h 1342325"/>
              <a:gd name="connsiteX25" fmla="*/ 468056 w 1545551"/>
              <a:gd name="connsiteY25" fmla="*/ 750835 h 1342325"/>
              <a:gd name="connsiteX26" fmla="*/ 648136 w 1545551"/>
              <a:gd name="connsiteY26" fmla="*/ 940394 h 1342325"/>
              <a:gd name="connsiteX27" fmla="*/ 648136 w 1545551"/>
              <a:gd name="connsiteY27" fmla="*/ 1125869 h 1342325"/>
              <a:gd name="connsiteX28" fmla="*/ 520980 w 1545551"/>
              <a:gd name="connsiteY28" fmla="*/ 1125869 h 1342325"/>
              <a:gd name="connsiteX29" fmla="*/ 351671 w 1545551"/>
              <a:gd name="connsiteY29" fmla="*/ 1270140 h 1342325"/>
              <a:gd name="connsiteX30" fmla="*/ 351671 w 1545551"/>
              <a:gd name="connsiteY30" fmla="*/ 1301013 h 1342325"/>
              <a:gd name="connsiteX31" fmla="*/ 383402 w 1545551"/>
              <a:gd name="connsiteY31" fmla="*/ 1331945 h 1342325"/>
              <a:gd name="connsiteX32" fmla="*/ 1166247 w 1545551"/>
              <a:gd name="connsiteY32" fmla="*/ 1331945 h 1342325"/>
              <a:gd name="connsiteX33" fmla="*/ 1197978 w 1545551"/>
              <a:gd name="connsiteY33" fmla="*/ 1301013 h 1342325"/>
              <a:gd name="connsiteX34" fmla="*/ 1197978 w 1545551"/>
              <a:gd name="connsiteY34" fmla="*/ 1270140 h 1342325"/>
              <a:gd name="connsiteX35" fmla="*/ 1028728 w 1545551"/>
              <a:gd name="connsiteY35" fmla="*/ 1125869 h 1342325"/>
              <a:gd name="connsiteX36" fmla="*/ 901806 w 1545551"/>
              <a:gd name="connsiteY36" fmla="*/ 1125869 h 1342325"/>
              <a:gd name="connsiteX37" fmla="*/ 901806 w 1545551"/>
              <a:gd name="connsiteY37" fmla="*/ 940394 h 1342325"/>
              <a:gd name="connsiteX38" fmla="*/ 1081886 w 1545551"/>
              <a:gd name="connsiteY38" fmla="*/ 750835 h 1342325"/>
              <a:gd name="connsiteX39" fmla="*/ 1372789 w 1545551"/>
              <a:gd name="connsiteY39" fmla="*/ 643449 h 1342325"/>
              <a:gd name="connsiteX40" fmla="*/ 1536711 w 1545551"/>
              <a:gd name="connsiteY40" fmla="*/ 384030 h 1342325"/>
              <a:gd name="connsiteX41" fmla="*/ 1536711 w 1545551"/>
              <a:gd name="connsiteY41" fmla="*/ 239817 h 1342325"/>
              <a:gd name="connsiteX42" fmla="*/ 1473437 w 1545551"/>
              <a:gd name="connsiteY42" fmla="*/ 178006 h 1342325"/>
              <a:gd name="connsiteX43" fmla="*/ 1473016 w 1545551"/>
              <a:gd name="connsiteY43" fmla="*/ 178012 h 134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545551" h="1342325">
                <a:moveTo>
                  <a:pt x="1367228" y="384030"/>
                </a:moveTo>
                <a:cubicBezTo>
                  <a:pt x="1367228" y="425525"/>
                  <a:pt x="1320393" y="477059"/>
                  <a:pt x="1273909" y="509741"/>
                </a:cubicBezTo>
                <a:cubicBezTo>
                  <a:pt x="1239942" y="533205"/>
                  <a:pt x="1202779" y="551699"/>
                  <a:pt x="1163554" y="564660"/>
                </a:cubicBezTo>
                <a:cubicBezTo>
                  <a:pt x="1183974" y="492417"/>
                  <a:pt x="1195285" y="417917"/>
                  <a:pt x="1197217" y="342885"/>
                </a:cubicBezTo>
                <a:lnTo>
                  <a:pt x="1366993" y="342885"/>
                </a:lnTo>
                <a:close/>
                <a:moveTo>
                  <a:pt x="275799" y="509741"/>
                </a:moveTo>
                <a:cubicBezTo>
                  <a:pt x="211401" y="464394"/>
                  <a:pt x="182422" y="413911"/>
                  <a:pt x="182422" y="384030"/>
                </a:cubicBezTo>
                <a:lnTo>
                  <a:pt x="182422" y="342885"/>
                </a:lnTo>
                <a:lnTo>
                  <a:pt x="352198" y="342885"/>
                </a:lnTo>
                <a:cubicBezTo>
                  <a:pt x="354237" y="417924"/>
                  <a:pt x="365623" y="492420"/>
                  <a:pt x="386095" y="564660"/>
                </a:cubicBezTo>
                <a:cubicBezTo>
                  <a:pt x="346879" y="551718"/>
                  <a:pt x="309734" y="533223"/>
                  <a:pt x="275799" y="509741"/>
                </a:cubicBezTo>
                <a:close/>
                <a:moveTo>
                  <a:pt x="1473016" y="178012"/>
                </a:moveTo>
                <a:lnTo>
                  <a:pt x="1197861" y="178012"/>
                </a:lnTo>
                <a:lnTo>
                  <a:pt x="1197861" y="74945"/>
                </a:lnTo>
                <a:cubicBezTo>
                  <a:pt x="1197545" y="40490"/>
                  <a:pt x="1169262" y="12816"/>
                  <a:pt x="1134704" y="13134"/>
                </a:cubicBezTo>
                <a:cubicBezTo>
                  <a:pt x="1134564" y="13135"/>
                  <a:pt x="1134423" y="13137"/>
                  <a:pt x="1134283" y="13139"/>
                </a:cubicBezTo>
                <a:lnTo>
                  <a:pt x="415191" y="13139"/>
                </a:lnTo>
                <a:cubicBezTo>
                  <a:pt x="380598" y="12654"/>
                  <a:pt x="352162" y="40217"/>
                  <a:pt x="351674" y="74702"/>
                </a:cubicBezTo>
                <a:cubicBezTo>
                  <a:pt x="351673" y="74783"/>
                  <a:pt x="351672" y="74864"/>
                  <a:pt x="351671" y="74945"/>
                </a:cubicBezTo>
                <a:lnTo>
                  <a:pt x="351671" y="178012"/>
                </a:lnTo>
                <a:lnTo>
                  <a:pt x="76517" y="178012"/>
                </a:lnTo>
                <a:cubicBezTo>
                  <a:pt x="41955" y="177591"/>
                  <a:pt x="13596" y="205181"/>
                  <a:pt x="13174" y="239635"/>
                </a:cubicBezTo>
                <a:cubicBezTo>
                  <a:pt x="13174" y="239696"/>
                  <a:pt x="13173" y="239757"/>
                  <a:pt x="13172" y="239817"/>
                </a:cubicBezTo>
                <a:lnTo>
                  <a:pt x="13172" y="384030"/>
                </a:lnTo>
                <a:cubicBezTo>
                  <a:pt x="13172" y="476008"/>
                  <a:pt x="72653" y="570788"/>
                  <a:pt x="177094" y="643449"/>
                </a:cubicBezTo>
                <a:cubicBezTo>
                  <a:pt x="263549" y="702931"/>
                  <a:pt x="363587" y="739857"/>
                  <a:pt x="468056" y="750835"/>
                </a:cubicBezTo>
                <a:cubicBezTo>
                  <a:pt x="551071" y="885067"/>
                  <a:pt x="648136" y="940394"/>
                  <a:pt x="648136" y="940394"/>
                </a:cubicBezTo>
                <a:lnTo>
                  <a:pt x="648136" y="1125869"/>
                </a:lnTo>
                <a:lnTo>
                  <a:pt x="520980" y="1125869"/>
                </a:lnTo>
                <a:cubicBezTo>
                  <a:pt x="427603" y="1125869"/>
                  <a:pt x="351671" y="1179212"/>
                  <a:pt x="351671" y="1270140"/>
                </a:cubicBezTo>
                <a:lnTo>
                  <a:pt x="351671" y="1301013"/>
                </a:lnTo>
                <a:cubicBezTo>
                  <a:pt x="351896" y="1318276"/>
                  <a:pt x="366084" y="1332108"/>
                  <a:pt x="383402" y="1331945"/>
                </a:cubicBezTo>
                <a:lnTo>
                  <a:pt x="1166247" y="1331945"/>
                </a:lnTo>
                <a:cubicBezTo>
                  <a:pt x="1183565" y="1332108"/>
                  <a:pt x="1197756" y="1318276"/>
                  <a:pt x="1197978" y="1301013"/>
                </a:cubicBezTo>
                <a:lnTo>
                  <a:pt x="1197978" y="1270140"/>
                </a:lnTo>
                <a:cubicBezTo>
                  <a:pt x="1197978" y="1179212"/>
                  <a:pt x="1121871" y="1125869"/>
                  <a:pt x="1028728" y="1125869"/>
                </a:cubicBezTo>
                <a:lnTo>
                  <a:pt x="901806" y="1125869"/>
                </a:lnTo>
                <a:lnTo>
                  <a:pt x="901806" y="940394"/>
                </a:lnTo>
                <a:cubicBezTo>
                  <a:pt x="901806" y="940394"/>
                  <a:pt x="998871" y="885067"/>
                  <a:pt x="1081886" y="750835"/>
                </a:cubicBezTo>
                <a:cubicBezTo>
                  <a:pt x="1186357" y="739944"/>
                  <a:pt x="1286396" y="703019"/>
                  <a:pt x="1372789" y="643449"/>
                </a:cubicBezTo>
                <a:cubicBezTo>
                  <a:pt x="1476763" y="570555"/>
                  <a:pt x="1536711" y="476008"/>
                  <a:pt x="1536711" y="384030"/>
                </a:cubicBezTo>
                <a:lnTo>
                  <a:pt x="1536711" y="239817"/>
                </a:lnTo>
                <a:cubicBezTo>
                  <a:pt x="1536360" y="205331"/>
                  <a:pt x="1508031" y="177657"/>
                  <a:pt x="1473437" y="178006"/>
                </a:cubicBezTo>
                <a:cubicBezTo>
                  <a:pt x="1473297" y="178008"/>
                  <a:pt x="1473156" y="178010"/>
                  <a:pt x="1473016" y="178012"/>
                </a:cubicBezTo>
                <a:close/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pic>
        <p:nvPicPr>
          <p:cNvPr id="3082" name="Graphic 3081">
            <a:extLst>
              <a:ext uri="{FF2B5EF4-FFF2-40B4-BE49-F238E27FC236}">
                <a16:creationId xmlns:a16="http://schemas.microsoft.com/office/drawing/2014/main" id="{457C79FD-54F8-E2FF-E90D-ABFD14C14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7034" y="2864360"/>
            <a:ext cx="705395" cy="548640"/>
          </a:xfrm>
          <a:prstGeom prst="rect">
            <a:avLst/>
          </a:prstGeom>
        </p:spPr>
      </p:pic>
      <p:pic>
        <p:nvPicPr>
          <p:cNvPr id="3083" name="Graphic 3082">
            <a:extLst>
              <a:ext uri="{FF2B5EF4-FFF2-40B4-BE49-F238E27FC236}">
                <a16:creationId xmlns:a16="http://schemas.microsoft.com/office/drawing/2014/main" id="{4239F84F-6BFA-BD34-9AC9-DE69B2E162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95910" y="6638191"/>
            <a:ext cx="487680" cy="548640"/>
          </a:xfrm>
          <a:prstGeom prst="rect">
            <a:avLst/>
          </a:prstGeom>
        </p:spPr>
      </p:pic>
      <p:pic>
        <p:nvPicPr>
          <p:cNvPr id="3084" name="Graphic 3083">
            <a:extLst>
              <a:ext uri="{FF2B5EF4-FFF2-40B4-BE49-F238E27FC236}">
                <a16:creationId xmlns:a16="http://schemas.microsoft.com/office/drawing/2014/main" id="{6E9D5EA5-BE71-3539-C2BE-AE8F9C1000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78239" y="6638191"/>
            <a:ext cx="731520" cy="548640"/>
          </a:xfrm>
          <a:prstGeom prst="rect">
            <a:avLst/>
          </a:prstGeom>
        </p:spPr>
      </p:pic>
      <p:pic>
        <p:nvPicPr>
          <p:cNvPr id="3085" name="Graphic 3084">
            <a:extLst>
              <a:ext uri="{FF2B5EF4-FFF2-40B4-BE49-F238E27FC236}">
                <a16:creationId xmlns:a16="http://schemas.microsoft.com/office/drawing/2014/main" id="{6897DF04-39EF-8AAB-3B96-B7C78EB3AD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292278" y="2955800"/>
            <a:ext cx="694944" cy="365760"/>
          </a:xfrm>
          <a:prstGeom prst="rect">
            <a:avLst/>
          </a:prstGeom>
        </p:spPr>
      </p:pic>
      <p:sp>
        <p:nvSpPr>
          <p:cNvPr id="3086" name="Text Placeholder 10">
            <a:extLst>
              <a:ext uri="{FF2B5EF4-FFF2-40B4-BE49-F238E27FC236}">
                <a16:creationId xmlns:a16="http://schemas.microsoft.com/office/drawing/2014/main" id="{D326F9F4-B1AF-431B-F493-7F2467F1A865}"/>
              </a:ext>
            </a:extLst>
          </p:cNvPr>
          <p:cNvSpPr txBox="1">
            <a:spLocks/>
          </p:cNvSpPr>
          <p:nvPr/>
        </p:nvSpPr>
        <p:spPr>
          <a:xfrm>
            <a:off x="1085850" y="9216337"/>
            <a:ext cx="5168235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900"/>
              </a:spcBef>
              <a:buNone/>
            </a:pPr>
            <a:r>
              <a:rPr lang="en-US" sz="18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$2,500 Donation</a:t>
            </a:r>
          </a:p>
        </p:txBody>
      </p:sp>
      <p:sp>
        <p:nvSpPr>
          <p:cNvPr id="3087" name="Text Placeholder 10">
            <a:extLst>
              <a:ext uri="{FF2B5EF4-FFF2-40B4-BE49-F238E27FC236}">
                <a16:creationId xmlns:a16="http://schemas.microsoft.com/office/drawing/2014/main" id="{A696432F-AD2F-1977-47B6-2BDC9E037CF6}"/>
              </a:ext>
            </a:extLst>
          </p:cNvPr>
          <p:cNvSpPr txBox="1">
            <a:spLocks/>
          </p:cNvSpPr>
          <p:nvPr/>
        </p:nvSpPr>
        <p:spPr>
          <a:xfrm>
            <a:off x="6572248" y="9216337"/>
            <a:ext cx="512923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900"/>
              </a:spcBef>
              <a:buNone/>
            </a:pPr>
            <a:r>
              <a:rPr lang="en-US" sz="18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$2,500 Donation</a:t>
            </a:r>
          </a:p>
        </p:txBody>
      </p:sp>
      <p:sp>
        <p:nvSpPr>
          <p:cNvPr id="3088" name="Text Placeholder 10">
            <a:extLst>
              <a:ext uri="{FF2B5EF4-FFF2-40B4-BE49-F238E27FC236}">
                <a16:creationId xmlns:a16="http://schemas.microsoft.com/office/drawing/2014/main" id="{6B6026C6-6E01-978F-EEFC-C49A53E032E1}"/>
              </a:ext>
            </a:extLst>
          </p:cNvPr>
          <p:cNvSpPr txBox="1">
            <a:spLocks/>
          </p:cNvSpPr>
          <p:nvPr/>
        </p:nvSpPr>
        <p:spPr>
          <a:xfrm>
            <a:off x="12058650" y="9216337"/>
            <a:ext cx="5143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7338" indent="-1095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5138" indent="-1778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35000" indent="-169863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3275" indent="-1682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900"/>
              </a:spcBef>
              <a:buNone/>
            </a:pPr>
            <a:r>
              <a:rPr lang="en-US" sz="18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$2,500 Donation</a:t>
            </a:r>
          </a:p>
          <a:p>
            <a:pPr marL="177800" lvl="1" indent="0" defTabSz="1371600">
              <a:spcBef>
                <a:spcPts val="900"/>
              </a:spcBef>
              <a:buNone/>
            </a:pPr>
            <a:endParaRPr lang="en-US" sz="18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5C9767D5-3EDA-32B3-8726-D91DC024E4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9867900"/>
            <a:ext cx="1696085" cy="3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72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A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043CED-2C63-41EC-3405-1F703E65E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Story of the Still Strong Foundation - Still Strong Foundation">
            <a:extLst>
              <a:ext uri="{FF2B5EF4-FFF2-40B4-BE49-F238E27FC236}">
                <a16:creationId xmlns:a16="http://schemas.microsoft.com/office/drawing/2014/main" id="{37410C30-B47B-CF7C-E5B9-EE3494CA5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8" r="8379"/>
          <a:stretch/>
        </p:blipFill>
        <p:spPr bwMode="auto">
          <a:xfrm>
            <a:off x="0" y="0"/>
            <a:ext cx="893495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hy Hearst?">
            <a:extLst>
              <a:ext uri="{FF2B5EF4-FFF2-40B4-BE49-F238E27FC236}">
                <a16:creationId xmlns:a16="http://schemas.microsoft.com/office/drawing/2014/main" id="{841BA895-60EC-B677-6DAC-03B254EE7D09}"/>
              </a:ext>
            </a:extLst>
          </p:cNvPr>
          <p:cNvSpPr txBox="1">
            <a:spLocks/>
          </p:cNvSpPr>
          <p:nvPr/>
        </p:nvSpPr>
        <p:spPr>
          <a:xfrm>
            <a:off x="9675622" y="1664815"/>
            <a:ext cx="8459978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t">
            <a:no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l" defTabSz="3657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Helvetica Neue Medium"/>
              </a:rPr>
              <a:t>Partnership Benefits</a:t>
            </a:r>
          </a:p>
          <a:p>
            <a:pPr marL="0" marR="0" lvl="0" indent="0" algn="l" defTabSz="3657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3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Helvetica Neue Medium"/>
              </a:rPr>
              <a:t>Marketing </a:t>
            </a:r>
            <a:r>
              <a:rPr lang="en-US" sz="3000" spc="0">
                <a:solidFill>
                  <a:srgbClr val="FFC300"/>
                </a:solidFill>
                <a:latin typeface="Helvetica" pitchFamily="2" charset="0"/>
              </a:rPr>
              <a:t>with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3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Helvetica Neue Medium"/>
              </a:rPr>
              <a:t> a Cause</a:t>
            </a:r>
          </a:p>
        </p:txBody>
      </p:sp>
      <p:sp>
        <p:nvSpPr>
          <p:cNvPr id="3" name="Freeform 33">
            <a:extLst>
              <a:ext uri="{FF2B5EF4-FFF2-40B4-BE49-F238E27FC236}">
                <a16:creationId xmlns:a16="http://schemas.microsoft.com/office/drawing/2014/main" id="{C31A4200-8122-7114-620C-505DE2D9B78C}"/>
              </a:ext>
            </a:extLst>
          </p:cNvPr>
          <p:cNvSpPr/>
          <p:nvPr/>
        </p:nvSpPr>
        <p:spPr>
          <a:xfrm flipH="1">
            <a:off x="9906000" y="4061969"/>
            <a:ext cx="3546230" cy="2212848"/>
          </a:xfrm>
          <a:custGeom>
            <a:avLst/>
            <a:gdLst>
              <a:gd name="connsiteX0" fmla="*/ 3310128 w 3310128"/>
              <a:gd name="connsiteY0" fmla="*/ 0 h 1804000"/>
              <a:gd name="connsiteX1" fmla="*/ 0 w 3310128"/>
              <a:gd name="connsiteY1" fmla="*/ 0 h 1804000"/>
              <a:gd name="connsiteX2" fmla="*/ 0 w 3310128"/>
              <a:gd name="connsiteY2" fmla="*/ 1394414 h 1804000"/>
              <a:gd name="connsiteX3" fmla="*/ 3310128 w 3310128"/>
              <a:gd name="connsiteY3" fmla="*/ 1804000 h 1804000"/>
              <a:gd name="connsiteX4" fmla="*/ 3310128 w 3310128"/>
              <a:gd name="connsiteY4" fmla="*/ 0 h 18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128" h="1804000">
                <a:moveTo>
                  <a:pt x="3310128" y="0"/>
                </a:moveTo>
                <a:lnTo>
                  <a:pt x="0" y="0"/>
                </a:lnTo>
                <a:lnTo>
                  <a:pt x="0" y="1394414"/>
                </a:lnTo>
                <a:lnTo>
                  <a:pt x="3310128" y="1804000"/>
                </a:lnTo>
                <a:lnTo>
                  <a:pt x="33101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33">
            <a:extLst>
              <a:ext uri="{FF2B5EF4-FFF2-40B4-BE49-F238E27FC236}">
                <a16:creationId xmlns:a16="http://schemas.microsoft.com/office/drawing/2014/main" id="{1CF7AEEE-510D-1BC5-22D8-F4174363CA05}"/>
              </a:ext>
            </a:extLst>
          </p:cNvPr>
          <p:cNvSpPr/>
          <p:nvPr/>
        </p:nvSpPr>
        <p:spPr>
          <a:xfrm flipH="1">
            <a:off x="14097000" y="4037076"/>
            <a:ext cx="3546230" cy="2212848"/>
          </a:xfrm>
          <a:custGeom>
            <a:avLst/>
            <a:gdLst>
              <a:gd name="connsiteX0" fmla="*/ 3310128 w 3310128"/>
              <a:gd name="connsiteY0" fmla="*/ 0 h 1804000"/>
              <a:gd name="connsiteX1" fmla="*/ 0 w 3310128"/>
              <a:gd name="connsiteY1" fmla="*/ 0 h 1804000"/>
              <a:gd name="connsiteX2" fmla="*/ 0 w 3310128"/>
              <a:gd name="connsiteY2" fmla="*/ 1394414 h 1804000"/>
              <a:gd name="connsiteX3" fmla="*/ 3310128 w 3310128"/>
              <a:gd name="connsiteY3" fmla="*/ 1804000 h 1804000"/>
              <a:gd name="connsiteX4" fmla="*/ 3310128 w 3310128"/>
              <a:gd name="connsiteY4" fmla="*/ 0 h 18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128" h="1804000">
                <a:moveTo>
                  <a:pt x="3310128" y="0"/>
                </a:moveTo>
                <a:lnTo>
                  <a:pt x="0" y="0"/>
                </a:lnTo>
                <a:lnTo>
                  <a:pt x="0" y="1394414"/>
                </a:lnTo>
                <a:lnTo>
                  <a:pt x="3310128" y="1804000"/>
                </a:lnTo>
                <a:lnTo>
                  <a:pt x="33101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2BEEBE67-CB30-3FBD-04CE-3AB8987CCFF2}"/>
              </a:ext>
            </a:extLst>
          </p:cNvPr>
          <p:cNvSpPr/>
          <p:nvPr/>
        </p:nvSpPr>
        <p:spPr>
          <a:xfrm flipH="1">
            <a:off x="9906000" y="6819900"/>
            <a:ext cx="3546230" cy="2212848"/>
          </a:xfrm>
          <a:custGeom>
            <a:avLst/>
            <a:gdLst>
              <a:gd name="connsiteX0" fmla="*/ 3310128 w 3310128"/>
              <a:gd name="connsiteY0" fmla="*/ 0 h 1804000"/>
              <a:gd name="connsiteX1" fmla="*/ 0 w 3310128"/>
              <a:gd name="connsiteY1" fmla="*/ 0 h 1804000"/>
              <a:gd name="connsiteX2" fmla="*/ 0 w 3310128"/>
              <a:gd name="connsiteY2" fmla="*/ 1394414 h 1804000"/>
              <a:gd name="connsiteX3" fmla="*/ 3310128 w 3310128"/>
              <a:gd name="connsiteY3" fmla="*/ 1804000 h 1804000"/>
              <a:gd name="connsiteX4" fmla="*/ 3310128 w 3310128"/>
              <a:gd name="connsiteY4" fmla="*/ 0 h 18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128" h="1804000">
                <a:moveTo>
                  <a:pt x="3310128" y="0"/>
                </a:moveTo>
                <a:lnTo>
                  <a:pt x="0" y="0"/>
                </a:lnTo>
                <a:lnTo>
                  <a:pt x="0" y="1394414"/>
                </a:lnTo>
                <a:lnTo>
                  <a:pt x="3310128" y="1804000"/>
                </a:lnTo>
                <a:lnTo>
                  <a:pt x="33101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33">
            <a:extLst>
              <a:ext uri="{FF2B5EF4-FFF2-40B4-BE49-F238E27FC236}">
                <a16:creationId xmlns:a16="http://schemas.microsoft.com/office/drawing/2014/main" id="{5B1E3192-D4C3-FCFD-6FCE-907C1C7F9D0F}"/>
              </a:ext>
            </a:extLst>
          </p:cNvPr>
          <p:cNvSpPr/>
          <p:nvPr/>
        </p:nvSpPr>
        <p:spPr>
          <a:xfrm flipH="1">
            <a:off x="14097000" y="6795007"/>
            <a:ext cx="3546230" cy="2212848"/>
          </a:xfrm>
          <a:custGeom>
            <a:avLst/>
            <a:gdLst>
              <a:gd name="connsiteX0" fmla="*/ 3310128 w 3310128"/>
              <a:gd name="connsiteY0" fmla="*/ 0 h 1804000"/>
              <a:gd name="connsiteX1" fmla="*/ 0 w 3310128"/>
              <a:gd name="connsiteY1" fmla="*/ 0 h 1804000"/>
              <a:gd name="connsiteX2" fmla="*/ 0 w 3310128"/>
              <a:gd name="connsiteY2" fmla="*/ 1394414 h 1804000"/>
              <a:gd name="connsiteX3" fmla="*/ 3310128 w 3310128"/>
              <a:gd name="connsiteY3" fmla="*/ 1804000 h 1804000"/>
              <a:gd name="connsiteX4" fmla="*/ 3310128 w 3310128"/>
              <a:gd name="connsiteY4" fmla="*/ 0 h 18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128" h="1804000">
                <a:moveTo>
                  <a:pt x="3310128" y="0"/>
                </a:moveTo>
                <a:lnTo>
                  <a:pt x="0" y="0"/>
                </a:lnTo>
                <a:lnTo>
                  <a:pt x="0" y="1394414"/>
                </a:lnTo>
                <a:lnTo>
                  <a:pt x="3310128" y="1804000"/>
                </a:lnTo>
                <a:lnTo>
                  <a:pt x="33101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CC14EC-A22C-D8DE-2456-5253A8054F90}"/>
              </a:ext>
            </a:extLst>
          </p:cNvPr>
          <p:cNvSpPr txBox="1">
            <a:spLocks noChangeAspect="1"/>
          </p:cNvSpPr>
          <p:nvPr/>
        </p:nvSpPr>
        <p:spPr>
          <a:xfrm>
            <a:off x="11258657" y="4381500"/>
            <a:ext cx="2263913" cy="1107996"/>
          </a:xfrm>
          <a:prstGeom prst="rect">
            <a:avLst/>
          </a:prstGeom>
          <a:noFill/>
        </p:spPr>
        <p:txBody>
          <a:bodyPr wrap="square" lIns="0" tIns="0" rIns="137160" bIns="0" rtlCol="0" anchor="t">
            <a:spAutoFit/>
          </a:bodyPr>
          <a:lstStyle/>
          <a:p>
            <a:pPr defTabSz="1371600" fontAlgn="b">
              <a:spcAft>
                <a:spcPts val="1800"/>
              </a:spcAft>
              <a:defRPr/>
            </a:pPr>
            <a:r>
              <a:rPr lang="en-US" sz="24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Brand Safe Celebrity Alignment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7295E6-F0F4-905C-4D39-E99448B7CBBB}"/>
              </a:ext>
            </a:extLst>
          </p:cNvPr>
          <p:cNvSpPr txBox="1">
            <a:spLocks noChangeAspect="1"/>
          </p:cNvSpPr>
          <p:nvPr/>
        </p:nvSpPr>
        <p:spPr>
          <a:xfrm>
            <a:off x="11258657" y="7124700"/>
            <a:ext cx="2381143" cy="1107996"/>
          </a:xfrm>
          <a:prstGeom prst="rect">
            <a:avLst/>
          </a:prstGeom>
          <a:noFill/>
        </p:spPr>
        <p:txBody>
          <a:bodyPr wrap="square" lIns="0" tIns="0" rIns="137160" bIns="0" rtlCol="0" anchor="t">
            <a:spAutoFit/>
          </a:bodyPr>
          <a:lstStyle/>
          <a:p>
            <a:pPr defTabSz="1371600" fontAlgn="b">
              <a:spcAft>
                <a:spcPts val="1800"/>
              </a:spcAft>
              <a:defRPr/>
            </a:pPr>
            <a:r>
              <a:rPr lang="en-US" sz="24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Community Engaging Events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C77BCB-D848-5F51-BB6E-DD91DBA7FC49}"/>
              </a:ext>
            </a:extLst>
          </p:cNvPr>
          <p:cNvSpPr txBox="1">
            <a:spLocks noChangeAspect="1"/>
          </p:cNvSpPr>
          <p:nvPr/>
        </p:nvSpPr>
        <p:spPr>
          <a:xfrm>
            <a:off x="15427570" y="4381500"/>
            <a:ext cx="2403230" cy="1107996"/>
          </a:xfrm>
          <a:prstGeom prst="rect">
            <a:avLst/>
          </a:prstGeom>
          <a:noFill/>
        </p:spPr>
        <p:txBody>
          <a:bodyPr wrap="square" lIns="0" tIns="0" rIns="137160" bIns="0" rtlCol="0" anchor="t">
            <a:spAutoFit/>
          </a:bodyPr>
          <a:lstStyle/>
          <a:p>
            <a:pPr defTabSz="1371600" fontAlgn="b">
              <a:spcAft>
                <a:spcPts val="1800"/>
              </a:spcAft>
              <a:defRPr/>
            </a:pPr>
            <a:r>
              <a:rPr lang="en-US" sz="24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Boost Your    Brand’s Social     Impact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56CF49-B32C-0263-9817-872E1C5CFDF1}"/>
              </a:ext>
            </a:extLst>
          </p:cNvPr>
          <p:cNvSpPr txBox="1">
            <a:spLocks noChangeAspect="1"/>
          </p:cNvSpPr>
          <p:nvPr/>
        </p:nvSpPr>
        <p:spPr>
          <a:xfrm>
            <a:off x="15449657" y="7124700"/>
            <a:ext cx="2381143" cy="1107996"/>
          </a:xfrm>
          <a:prstGeom prst="rect">
            <a:avLst/>
          </a:prstGeom>
          <a:noFill/>
        </p:spPr>
        <p:txBody>
          <a:bodyPr wrap="square" lIns="0" tIns="0" rIns="137160" bIns="0" rtlCol="0" anchor="t">
            <a:spAutoFit/>
          </a:bodyPr>
          <a:lstStyle/>
          <a:p>
            <a:pPr defTabSz="1371600" fontAlgn="b">
              <a:spcAft>
                <a:spcPts val="1800"/>
              </a:spcAft>
              <a:defRPr/>
            </a:pPr>
            <a:r>
              <a:rPr lang="en-US" sz="24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Unlocked by Tax Deductible Donation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CC7DEDB7-F667-FFC3-2665-C31E65648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72225" y="4615458"/>
            <a:ext cx="822960" cy="64008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8D3E6A9-4305-5C52-41B5-BDE49DE89C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310325" y="7358658"/>
            <a:ext cx="746760" cy="6400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3D3ADB21-215A-773C-CA06-A3040931A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13729" y="4615458"/>
            <a:ext cx="640080" cy="64008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4A8BCE15-8887-DB86-0BD3-8613E3C0BC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58179" y="7358658"/>
            <a:ext cx="551180" cy="640080"/>
          </a:xfrm>
          <a:prstGeom prst="rect">
            <a:avLst/>
          </a:prstGeom>
        </p:spPr>
      </p:pic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6450DEB1-C1B0-6A67-971F-B3CD50C5FB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9867900"/>
            <a:ext cx="1696085" cy="3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99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2097A-9C5C-3FA1-22D7-613D4A3C3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evon and Leah Still reflect on her journey overcoming cancer">
            <a:extLst>
              <a:ext uri="{FF2B5EF4-FFF2-40B4-BE49-F238E27FC236}">
                <a16:creationId xmlns:a16="http://schemas.microsoft.com/office/drawing/2014/main" id="{DEF808F5-F646-106E-EEC4-ED762CA48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" t="278" r="1115" b="1489"/>
          <a:stretch/>
        </p:blipFill>
        <p:spPr bwMode="auto">
          <a:xfrm>
            <a:off x="-4552" y="29134"/>
            <a:ext cx="18287980" cy="1029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C39F20-FC86-3297-5AC0-513C3CA08922}"/>
              </a:ext>
            </a:extLst>
          </p:cNvPr>
          <p:cNvSpPr/>
          <p:nvPr/>
        </p:nvSpPr>
        <p:spPr>
          <a:xfrm>
            <a:off x="0" y="-5379"/>
            <a:ext cx="18285714" cy="10292379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8500">
                  <a:schemeClr val="tx1"/>
                </a:gs>
                <a:gs pos="74000">
                  <a:schemeClr val="tx1">
                    <a:lumMod val="75000"/>
                    <a:lumOff val="25000"/>
                  </a:schemeClr>
                </a:gs>
                <a:gs pos="83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169AA98-8D12-538E-C4CA-4B0665E15D20}"/>
              </a:ext>
            </a:extLst>
          </p:cNvPr>
          <p:cNvSpPr txBox="1">
            <a:spLocks/>
          </p:cNvSpPr>
          <p:nvPr/>
        </p:nvSpPr>
        <p:spPr>
          <a:xfrm>
            <a:off x="984252" y="952500"/>
            <a:ext cx="17303748" cy="3581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Join us in the fight against </a:t>
            </a:r>
            <a:r>
              <a:rPr lang="en-US" sz="10000" b="1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childhood cancer</a:t>
            </a:r>
            <a:endParaRPr lang="en-US" sz="100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44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A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344D88-6417-E238-031B-D02F81BAD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ACBB57A6-2A33-A1A8-C8B0-5FB76879FA77}"/>
              </a:ext>
            </a:extLst>
          </p:cNvPr>
          <p:cNvSpPr txBox="1">
            <a:spLocks/>
          </p:cNvSpPr>
          <p:nvPr/>
        </p:nvSpPr>
        <p:spPr>
          <a:xfrm>
            <a:off x="1085851" y="1028700"/>
            <a:ext cx="14611349" cy="145659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Everyday 43 Children are Diagnosed with Cancer</a:t>
            </a:r>
          </a:p>
          <a:p>
            <a:pPr algn="l"/>
            <a:r>
              <a:rPr lang="en-US" sz="2800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financial burdens create a ripple effect into other parts of their family’s lives because the costs of treatment are so extreme</a:t>
            </a:r>
          </a:p>
        </p:txBody>
      </p:sp>
      <p:sp>
        <p:nvSpPr>
          <p:cNvPr id="2" name="Snip Single Corner Rectangle 29">
            <a:extLst>
              <a:ext uri="{FF2B5EF4-FFF2-40B4-BE49-F238E27FC236}">
                <a16:creationId xmlns:a16="http://schemas.microsoft.com/office/drawing/2014/main" id="{340ECBA5-8775-D958-56E8-F003F25E9DCD}"/>
              </a:ext>
            </a:extLst>
          </p:cNvPr>
          <p:cNvSpPr/>
          <p:nvPr/>
        </p:nvSpPr>
        <p:spPr>
          <a:xfrm rot="5400000">
            <a:off x="1085850" y="3124200"/>
            <a:ext cx="5143500" cy="5143500"/>
          </a:xfrm>
          <a:prstGeom prst="snip1Rect">
            <a:avLst>
              <a:gd name="adj" fmla="val 103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nip Single Corner Rectangle 34">
            <a:extLst>
              <a:ext uri="{FF2B5EF4-FFF2-40B4-BE49-F238E27FC236}">
                <a16:creationId xmlns:a16="http://schemas.microsoft.com/office/drawing/2014/main" id="{3825091B-6FA8-6AE0-977B-1F999BE0F891}"/>
              </a:ext>
            </a:extLst>
          </p:cNvPr>
          <p:cNvSpPr/>
          <p:nvPr/>
        </p:nvSpPr>
        <p:spPr>
          <a:xfrm rot="5400000">
            <a:off x="6572250" y="3124200"/>
            <a:ext cx="5143500" cy="5143500"/>
          </a:xfrm>
          <a:prstGeom prst="snip1Rect">
            <a:avLst>
              <a:gd name="adj" fmla="val 103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nip Single Corner Rectangle 35">
            <a:extLst>
              <a:ext uri="{FF2B5EF4-FFF2-40B4-BE49-F238E27FC236}">
                <a16:creationId xmlns:a16="http://schemas.microsoft.com/office/drawing/2014/main" id="{C3B35A39-ED29-002C-E504-30AE25DB9177}"/>
              </a:ext>
            </a:extLst>
          </p:cNvPr>
          <p:cNvSpPr/>
          <p:nvPr/>
        </p:nvSpPr>
        <p:spPr>
          <a:xfrm rot="5400000">
            <a:off x="12058650" y="3124200"/>
            <a:ext cx="5143500" cy="5143500"/>
          </a:xfrm>
          <a:prstGeom prst="snip1Rect">
            <a:avLst>
              <a:gd name="adj" fmla="val 103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4431F-E30F-295B-7796-CDD12E7BD2DF}"/>
              </a:ext>
            </a:extLst>
          </p:cNvPr>
          <p:cNvSpPr txBox="1"/>
          <p:nvPr/>
        </p:nvSpPr>
        <p:spPr>
          <a:xfrm>
            <a:off x="1085850" y="5934456"/>
            <a:ext cx="4784598" cy="1495044"/>
          </a:xfrm>
          <a:prstGeom prst="rect">
            <a:avLst/>
          </a:prstGeom>
          <a:noFill/>
        </p:spPr>
        <p:txBody>
          <a:bodyPr wrap="square" lIns="34290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28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Beginning cost of childhood cancer treatment in the U.S.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FF10B9-D898-48D6-612B-2048E6DDC4CE}"/>
              </a:ext>
            </a:extLst>
          </p:cNvPr>
          <p:cNvSpPr txBox="1"/>
          <p:nvPr/>
        </p:nvSpPr>
        <p:spPr>
          <a:xfrm>
            <a:off x="1024620" y="3695700"/>
            <a:ext cx="5204730" cy="1303020"/>
          </a:xfrm>
          <a:prstGeom prst="rect">
            <a:avLst/>
          </a:prstGeom>
          <a:noFill/>
        </p:spPr>
        <p:txBody>
          <a:bodyPr wrap="square" lIns="342900" tIns="0" rIns="0" bIns="0" rtlCol="0"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15000" b="1" spc="-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$833k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451315-9338-B6CC-371A-F6E504D5B08E}"/>
              </a:ext>
            </a:extLst>
          </p:cNvPr>
          <p:cNvSpPr txBox="1"/>
          <p:nvPr/>
        </p:nvSpPr>
        <p:spPr>
          <a:xfrm>
            <a:off x="6572250" y="3695700"/>
            <a:ext cx="5143500" cy="1303020"/>
          </a:xfrm>
          <a:prstGeom prst="rect">
            <a:avLst/>
          </a:prstGeom>
          <a:noFill/>
        </p:spPr>
        <p:txBody>
          <a:bodyPr wrap="square" lIns="342900" tIns="0" rIns="0" bIns="0" rtlCol="0"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15000" b="1" spc="-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in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ADB12B-F0B7-D48E-391C-299E6FE2E7DA}"/>
              </a:ext>
            </a:extLst>
          </p:cNvPr>
          <p:cNvSpPr txBox="1"/>
          <p:nvPr/>
        </p:nvSpPr>
        <p:spPr>
          <a:xfrm>
            <a:off x="12058650" y="3695700"/>
            <a:ext cx="5143500" cy="1303020"/>
          </a:xfrm>
          <a:prstGeom prst="rect">
            <a:avLst/>
          </a:prstGeom>
          <a:noFill/>
        </p:spPr>
        <p:txBody>
          <a:bodyPr wrap="square" lIns="342900" tIns="0" rIns="0" bIns="0" rtlCol="0"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15000" b="1" spc="-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~40%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CF280D-DF51-A773-982E-15CB8B19F5C9}"/>
              </a:ext>
            </a:extLst>
          </p:cNvPr>
          <p:cNvSpPr txBox="1"/>
          <p:nvPr/>
        </p:nvSpPr>
        <p:spPr>
          <a:xfrm>
            <a:off x="6572250" y="5934456"/>
            <a:ext cx="4770882" cy="1495044"/>
          </a:xfrm>
          <a:prstGeom prst="rect">
            <a:avLst/>
          </a:prstGeom>
          <a:noFill/>
        </p:spPr>
        <p:txBody>
          <a:bodyPr wrap="square" lIns="34290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28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Families reporting losing at least 40% of income because of treatment-related disruptions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95A68D-9B88-9E91-3469-04B2301F3114}"/>
              </a:ext>
            </a:extLst>
          </p:cNvPr>
          <p:cNvSpPr txBox="1"/>
          <p:nvPr/>
        </p:nvSpPr>
        <p:spPr>
          <a:xfrm>
            <a:off x="12058650" y="5934456"/>
            <a:ext cx="4674870" cy="1495044"/>
          </a:xfrm>
          <a:prstGeom prst="rect">
            <a:avLst/>
          </a:prstGeom>
          <a:noFill/>
        </p:spPr>
        <p:txBody>
          <a:bodyPr wrap="square" lIns="34290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28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families borrowed money for expenses, pushing them into debt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311BAF-A6C5-C50A-FC6A-134EC61FEAE6}"/>
              </a:ext>
            </a:extLst>
          </p:cNvPr>
          <p:cNvCxnSpPr>
            <a:cxnSpLocks/>
          </p:cNvCxnSpPr>
          <p:nvPr/>
        </p:nvCxnSpPr>
        <p:spPr>
          <a:xfrm>
            <a:off x="1965960" y="5600700"/>
            <a:ext cx="3383280" cy="0"/>
          </a:xfrm>
          <a:prstGeom prst="line">
            <a:avLst/>
          </a:prstGeom>
          <a:ln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9A19EE-A97A-A03E-5B0C-10ADEE016ED5}"/>
              </a:ext>
            </a:extLst>
          </p:cNvPr>
          <p:cNvCxnSpPr>
            <a:cxnSpLocks/>
          </p:cNvCxnSpPr>
          <p:nvPr/>
        </p:nvCxnSpPr>
        <p:spPr>
          <a:xfrm>
            <a:off x="7452360" y="5600700"/>
            <a:ext cx="3383280" cy="0"/>
          </a:xfrm>
          <a:prstGeom prst="line">
            <a:avLst/>
          </a:prstGeom>
          <a:ln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F41259-0C84-75F0-F14E-C13D3F0CD9DD}"/>
              </a:ext>
            </a:extLst>
          </p:cNvPr>
          <p:cNvCxnSpPr>
            <a:cxnSpLocks/>
          </p:cNvCxnSpPr>
          <p:nvPr/>
        </p:nvCxnSpPr>
        <p:spPr>
          <a:xfrm>
            <a:off x="12938760" y="5600700"/>
            <a:ext cx="3383280" cy="0"/>
          </a:xfrm>
          <a:prstGeom prst="line">
            <a:avLst/>
          </a:prstGeom>
          <a:ln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27BB92C-1564-5396-DD87-1447D40E2F9A}"/>
              </a:ext>
            </a:extLst>
          </p:cNvPr>
          <p:cNvSpPr txBox="1"/>
          <p:nvPr/>
        </p:nvSpPr>
        <p:spPr>
          <a:xfrm>
            <a:off x="457200" y="9867900"/>
            <a:ext cx="4480314" cy="182880"/>
          </a:xfrm>
          <a:prstGeom prst="rect">
            <a:avLst/>
          </a:prstGeom>
          <a:noFill/>
        </p:spPr>
        <p:txBody>
          <a:bodyPr wrap="square" lIns="34290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 The National Children’s Cancer Society, PubMed Central </a:t>
            </a:r>
          </a:p>
        </p:txBody>
      </p:sp>
      <p:pic>
        <p:nvPicPr>
          <p:cNvPr id="9" name="Picture 8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FF43FB85-5E59-05A3-2FB5-93289D4FB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9867900"/>
            <a:ext cx="1696085" cy="3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50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A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ED021E-A18F-EC7E-2C54-6339A268E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touching a person's head&#10;&#10;Description automatically generated">
            <a:extLst>
              <a:ext uri="{FF2B5EF4-FFF2-40B4-BE49-F238E27FC236}">
                <a16:creationId xmlns:a16="http://schemas.microsoft.com/office/drawing/2014/main" id="{F8B60258-3D0B-B345-0937-89BFA83A9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/>
          <a:stretch/>
        </p:blipFill>
        <p:spPr>
          <a:xfrm>
            <a:off x="8658644" y="0"/>
            <a:ext cx="9659061" cy="10280984"/>
          </a:xfrm>
          <a:prstGeom prst="rect">
            <a:avLst/>
          </a:prstGeom>
        </p:spPr>
      </p:pic>
      <p:sp>
        <p:nvSpPr>
          <p:cNvPr id="21" name="Why Hearst?">
            <a:extLst>
              <a:ext uri="{FF2B5EF4-FFF2-40B4-BE49-F238E27FC236}">
                <a16:creationId xmlns:a16="http://schemas.microsoft.com/office/drawing/2014/main" id="{20D4A5BB-14FD-EE10-07B2-F86FC42485A0}"/>
              </a:ext>
            </a:extLst>
          </p:cNvPr>
          <p:cNvSpPr txBox="1">
            <a:spLocks/>
          </p:cNvSpPr>
          <p:nvPr/>
        </p:nvSpPr>
        <p:spPr>
          <a:xfrm>
            <a:off x="1007110" y="1664815"/>
            <a:ext cx="6839720" cy="5917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t">
            <a:no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l" hangingPunct="1">
              <a:lnSpc>
                <a:spcPct val="100000"/>
              </a:lnSpc>
            </a:pPr>
            <a:r>
              <a:rPr lang="en-US" sz="5400" b="1" spc="0">
                <a:solidFill>
                  <a:schemeClr val="bg1"/>
                </a:solidFill>
                <a:latin typeface="Helvetica" pitchFamily="2" charset="0"/>
              </a:rPr>
              <a:t>“Deciding between keeping the lights on or keeping watch over your sick child is not a choice any parent should face.”</a:t>
            </a:r>
          </a:p>
          <a:p>
            <a:pPr algn="l" hangingPunct="1">
              <a:lnSpc>
                <a:spcPct val="100000"/>
              </a:lnSpc>
            </a:pPr>
            <a:endParaRPr lang="en-US" sz="5400" b="1" spc="0">
              <a:solidFill>
                <a:schemeClr val="bg1"/>
              </a:solidFill>
              <a:latin typeface="Helvetica" pitchFamily="2" charset="0"/>
            </a:endParaRPr>
          </a:p>
          <a:p>
            <a:pPr marL="685800" indent="-685800" algn="l" hangingPunct="1">
              <a:lnSpc>
                <a:spcPct val="100000"/>
              </a:lnSpc>
              <a:buFontTx/>
              <a:buChar char="-"/>
            </a:pPr>
            <a:r>
              <a:rPr lang="en-US" sz="5400" i="1" spc="0">
                <a:solidFill>
                  <a:srgbClr val="FFC300"/>
                </a:solidFill>
                <a:latin typeface="Helvetica" pitchFamily="2" charset="0"/>
              </a:rPr>
              <a:t>Devon Still </a:t>
            </a:r>
          </a:p>
          <a:p>
            <a:pPr algn="l" hangingPunct="1">
              <a:lnSpc>
                <a:spcPct val="100000"/>
              </a:lnSpc>
            </a:pPr>
            <a:r>
              <a:rPr lang="en-US" sz="1800" i="1" spc="0">
                <a:solidFill>
                  <a:schemeClr val="bg1"/>
                </a:solidFill>
                <a:latin typeface="Helvetica" pitchFamily="2" charset="0"/>
              </a:rPr>
              <a:t>Former NFL-er, ESPY Winner, and All American at Penn State</a:t>
            </a:r>
          </a:p>
        </p:txBody>
      </p:sp>
      <p:pic>
        <p:nvPicPr>
          <p:cNvPr id="3" name="Picture 2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73816BD1-E684-4EA5-EF9A-828E19904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9867900"/>
            <a:ext cx="1696085" cy="3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58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A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1673AE-4F04-CA4A-E50D-CDFC3135A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B20420B-8E8B-A6D0-5E10-E6B991A4700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r="30556"/>
          <a:stretch/>
        </p:blipFill>
        <p:spPr>
          <a:xfrm>
            <a:off x="8952712" y="0"/>
            <a:ext cx="9335287" cy="10287000"/>
          </a:xfrm>
          <a:prstGeom prst="rect">
            <a:avLst/>
          </a:prstGeom>
        </p:spPr>
      </p:pic>
      <p:sp>
        <p:nvSpPr>
          <p:cNvPr id="5" name="Why Hearst?">
            <a:extLst>
              <a:ext uri="{FF2B5EF4-FFF2-40B4-BE49-F238E27FC236}">
                <a16:creationId xmlns:a16="http://schemas.microsoft.com/office/drawing/2014/main" id="{E17760A3-A990-D61D-8206-6B7B114A8A22}"/>
              </a:ext>
            </a:extLst>
          </p:cNvPr>
          <p:cNvSpPr txBox="1">
            <a:spLocks/>
          </p:cNvSpPr>
          <p:nvPr/>
        </p:nvSpPr>
        <p:spPr>
          <a:xfrm>
            <a:off x="1007109" y="1664815"/>
            <a:ext cx="7246554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t">
            <a:no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l" defTabSz="3657507">
              <a:lnSpc>
                <a:spcPct val="100000"/>
              </a:lnSpc>
              <a:defRPr/>
            </a:pPr>
            <a:r>
              <a:rPr lang="en-US" sz="4200" b="1" spc="0">
                <a:solidFill>
                  <a:schemeClr val="bg1"/>
                </a:solidFill>
                <a:latin typeface="Helvetica" pitchFamily="2" charset="0"/>
              </a:rPr>
              <a:t>Still Strong Foundation</a:t>
            </a:r>
          </a:p>
          <a:p>
            <a:pPr algn="l" defTabSz="3657507">
              <a:lnSpc>
                <a:spcPct val="100000"/>
              </a:lnSpc>
              <a:defRPr/>
            </a:pPr>
            <a:r>
              <a:rPr lang="en-US" sz="2800" spc="0">
                <a:solidFill>
                  <a:srgbClr val="FFC300"/>
                </a:solidFill>
                <a:latin typeface="Helvetica" pitchFamily="2" charset="0"/>
              </a:rPr>
              <a:t>Our Mission</a:t>
            </a:r>
          </a:p>
        </p:txBody>
      </p:sp>
      <p:sp>
        <p:nvSpPr>
          <p:cNvPr id="6" name="Why Hearst?">
            <a:extLst>
              <a:ext uri="{FF2B5EF4-FFF2-40B4-BE49-F238E27FC236}">
                <a16:creationId xmlns:a16="http://schemas.microsoft.com/office/drawing/2014/main" id="{CBE470B7-6BA3-BF44-B12E-2B3530364DC1}"/>
              </a:ext>
            </a:extLst>
          </p:cNvPr>
          <p:cNvSpPr txBox="1">
            <a:spLocks/>
          </p:cNvSpPr>
          <p:nvPr/>
        </p:nvSpPr>
        <p:spPr>
          <a:xfrm>
            <a:off x="1007109" y="3145159"/>
            <a:ext cx="7070091" cy="5477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t">
            <a:no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l" defTabSz="3657507">
              <a:lnSpc>
                <a:spcPct val="100000"/>
              </a:lnSpc>
            </a:pPr>
            <a:r>
              <a:rPr lang="en-US" sz="2800" spc="0">
                <a:solidFill>
                  <a:schemeClr val="bg1"/>
                </a:solidFill>
                <a:latin typeface="Helvetica" pitchFamily="2" charset="0"/>
              </a:rPr>
              <a:t>Founded by former pro-football player, Devon Still, the Still Strong Foundation is dedicated to supporting families and children battling cancer. </a:t>
            </a:r>
          </a:p>
          <a:p>
            <a:pPr algn="l" defTabSz="3657507">
              <a:lnSpc>
                <a:spcPct val="100000"/>
              </a:lnSpc>
            </a:pPr>
            <a:endParaRPr lang="en-US" sz="2800" spc="0">
              <a:solidFill>
                <a:schemeClr val="bg1"/>
              </a:solidFill>
              <a:latin typeface="Helvetica" pitchFamily="2" charset="0"/>
            </a:endParaRPr>
          </a:p>
          <a:p>
            <a:pPr algn="l" defTabSz="3657507">
              <a:lnSpc>
                <a:spcPct val="100000"/>
              </a:lnSpc>
            </a:pPr>
            <a:r>
              <a:rPr lang="en-US" sz="2800" spc="0">
                <a:solidFill>
                  <a:schemeClr val="bg1"/>
                </a:solidFill>
                <a:latin typeface="Helvetica" pitchFamily="2" charset="0"/>
              </a:rPr>
              <a:t>Our mission is to ensure families can focus on their child's recovery without the added stress of financial strain. </a:t>
            </a:r>
          </a:p>
          <a:p>
            <a:pPr algn="l" defTabSz="3657507">
              <a:lnSpc>
                <a:spcPct val="100000"/>
              </a:lnSpc>
            </a:pPr>
            <a:endParaRPr lang="en-US" sz="2800" spc="0">
              <a:solidFill>
                <a:schemeClr val="bg1"/>
              </a:solidFill>
              <a:latin typeface="Helvetica" pitchFamily="2" charset="0"/>
            </a:endParaRPr>
          </a:p>
          <a:p>
            <a:pPr algn="l" defTabSz="3657507">
              <a:lnSpc>
                <a:spcPct val="100000"/>
              </a:lnSpc>
            </a:pPr>
            <a:r>
              <a:rPr lang="en-US" sz="2800" spc="0">
                <a:solidFill>
                  <a:schemeClr val="bg1"/>
                </a:solidFill>
                <a:latin typeface="Helvetica" pitchFamily="2" charset="0"/>
              </a:rPr>
              <a:t>This vital support allows families to focus on what truly matters: their child’s health and recovery. </a:t>
            </a: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DA1C04DB-43DF-1D7E-3C6C-2FCA5F8BC7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9867900"/>
            <a:ext cx="1696085" cy="3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37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A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BEC118-CD78-830B-4822-9F2381ED4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Devon Still's Daughter Leah's Brave Cancer Fight Takes a Positive Turn -  ABC News">
            <a:extLst>
              <a:ext uri="{FF2B5EF4-FFF2-40B4-BE49-F238E27FC236}">
                <a16:creationId xmlns:a16="http://schemas.microsoft.com/office/drawing/2014/main" id="{F6206557-166F-7C4A-2C48-8523CD4B2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39893"/>
          <a:stretch/>
        </p:blipFill>
        <p:spPr bwMode="auto">
          <a:xfrm>
            <a:off x="0" y="0"/>
            <a:ext cx="893495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hy Hearst?">
            <a:extLst>
              <a:ext uri="{FF2B5EF4-FFF2-40B4-BE49-F238E27FC236}">
                <a16:creationId xmlns:a16="http://schemas.microsoft.com/office/drawing/2014/main" id="{C1DE6C2A-9499-3B5B-956C-A9147CFA52CB}"/>
              </a:ext>
            </a:extLst>
          </p:cNvPr>
          <p:cNvSpPr txBox="1">
            <a:spLocks/>
          </p:cNvSpPr>
          <p:nvPr/>
        </p:nvSpPr>
        <p:spPr>
          <a:xfrm>
            <a:off x="9675622" y="1664815"/>
            <a:ext cx="8459978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t">
            <a:no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l" defTabSz="3657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3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We Help</a:t>
            </a:r>
            <a:endParaRPr lang="en-US" sz="4200" b="1" spc="0">
              <a:solidFill>
                <a:schemeClr val="bg1"/>
              </a:solidFill>
              <a:latin typeface="Helvetica" pitchFamily="2" charset="0"/>
            </a:endParaRPr>
          </a:p>
          <a:p>
            <a:pPr algn="l" defTabSz="3657507">
              <a:lnSpc>
                <a:spcPct val="100000"/>
              </a:lnSpc>
              <a:defRPr/>
            </a:pPr>
            <a:r>
              <a:rPr lang="en-US" sz="4200" b="1" spc="0">
                <a:solidFill>
                  <a:schemeClr val="bg1"/>
                </a:solidFill>
                <a:latin typeface="Helvetica" pitchFamily="2" charset="0"/>
              </a:rPr>
              <a:t>Providing Essential Support Covering Non-Medical Expenses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53AF4F-BABA-E4D7-8E31-7DB086EBB775}"/>
              </a:ext>
            </a:extLst>
          </p:cNvPr>
          <p:cNvGrpSpPr/>
          <p:nvPr/>
        </p:nvGrpSpPr>
        <p:grpSpPr>
          <a:xfrm>
            <a:off x="10065825" y="3924300"/>
            <a:ext cx="6698175" cy="908902"/>
            <a:chOff x="10065825" y="3924300"/>
            <a:chExt cx="6698175" cy="90890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ACE909-D174-F87A-4D0C-864A7986F7E4}"/>
                </a:ext>
              </a:extLst>
            </p:cNvPr>
            <p:cNvSpPr txBox="1"/>
            <p:nvPr/>
          </p:nvSpPr>
          <p:spPr>
            <a:xfrm>
              <a:off x="11020666" y="3924300"/>
              <a:ext cx="5743334" cy="908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7156" tIns="107156" rIns="107156" bIns="107156" numCol="1" spcCol="38100" rtlCol="0" anchor="ctr">
              <a:spAutoFit/>
            </a:bodyPr>
            <a:lstStyle/>
            <a:p>
              <a:pPr defTabSz="1238250" hangingPunct="0">
                <a:lnSpc>
                  <a:spcPct val="150000"/>
                </a:lnSpc>
              </a:pPr>
              <a:r>
                <a:rPr lang="en-US" sz="3000" b="1" spc="54">
                  <a:solidFill>
                    <a:schemeClr val="bg1"/>
                  </a:solidFill>
                  <a:latin typeface="Helvetica Neue Medium"/>
                  <a:sym typeface="Helvetica"/>
                </a:rPr>
                <a:t>Rent / Mortgage Payments</a:t>
              </a:r>
            </a:p>
          </p:txBody>
        </p:sp>
        <p:pic>
          <p:nvPicPr>
            <p:cNvPr id="1026" name="Picture 2" descr="House - Free buildings icons">
              <a:extLst>
                <a:ext uri="{FF2B5EF4-FFF2-40B4-BE49-F238E27FC236}">
                  <a16:creationId xmlns:a16="http://schemas.microsoft.com/office/drawing/2014/main" id="{D1074A19-2A84-6DB2-DD46-7768A847C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5825" y="4039564"/>
              <a:ext cx="678375" cy="67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A4B8B9-F8F9-800B-1597-4CC623F82B75}"/>
              </a:ext>
            </a:extLst>
          </p:cNvPr>
          <p:cNvGrpSpPr/>
          <p:nvPr/>
        </p:nvGrpSpPr>
        <p:grpSpPr>
          <a:xfrm>
            <a:off x="10066684" y="4897225"/>
            <a:ext cx="6697316" cy="908902"/>
            <a:chOff x="10066684" y="4879546"/>
            <a:chExt cx="6697316" cy="90890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6A7885-4903-3578-6265-18B637610D0D}"/>
                </a:ext>
              </a:extLst>
            </p:cNvPr>
            <p:cNvSpPr txBox="1"/>
            <p:nvPr/>
          </p:nvSpPr>
          <p:spPr>
            <a:xfrm>
              <a:off x="11020666" y="4879546"/>
              <a:ext cx="5743334" cy="908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7156" tIns="107156" rIns="107156" bIns="107156" numCol="1" spcCol="38100" rtlCol="0" anchor="ctr">
              <a:spAutoFit/>
            </a:bodyPr>
            <a:lstStyle/>
            <a:p>
              <a:pPr defTabSz="1238250" hangingPunct="0">
                <a:lnSpc>
                  <a:spcPct val="150000"/>
                </a:lnSpc>
              </a:pPr>
              <a:r>
                <a:rPr lang="en-US" sz="3000" b="1" spc="54">
                  <a:solidFill>
                    <a:schemeClr val="bg1"/>
                  </a:solidFill>
                  <a:latin typeface="Helvetica Neue Medium"/>
                  <a:sym typeface="Helvetica"/>
                </a:rPr>
                <a:t>Utilities &amp; Household Bills</a:t>
              </a:r>
            </a:p>
          </p:txBody>
        </p:sp>
        <p:pic>
          <p:nvPicPr>
            <p:cNvPr id="1028" name="Picture 4" descr="Utilities Icon PNG Images, Vectors Free Download - Pngtree">
              <a:extLst>
                <a:ext uri="{FF2B5EF4-FFF2-40B4-BE49-F238E27FC236}">
                  <a16:creationId xmlns:a16="http://schemas.microsoft.com/office/drawing/2014/main" id="{1D148A13-0A8A-085A-1763-F52E40510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6684" y="4995669"/>
              <a:ext cx="676656" cy="676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5265B6-1A30-7E18-088E-6021BD85977E}"/>
              </a:ext>
            </a:extLst>
          </p:cNvPr>
          <p:cNvGrpSpPr/>
          <p:nvPr/>
        </p:nvGrpSpPr>
        <p:grpSpPr>
          <a:xfrm>
            <a:off x="10066684" y="5870150"/>
            <a:ext cx="6697316" cy="908902"/>
            <a:chOff x="10066684" y="5834792"/>
            <a:chExt cx="6697316" cy="90890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53E3C2-53C9-4667-852E-35E53FB07BB0}"/>
                </a:ext>
              </a:extLst>
            </p:cNvPr>
            <p:cNvSpPr txBox="1"/>
            <p:nvPr/>
          </p:nvSpPr>
          <p:spPr>
            <a:xfrm>
              <a:off x="11020666" y="5834792"/>
              <a:ext cx="5743334" cy="908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7156" tIns="107156" rIns="107156" bIns="107156" numCol="1" spcCol="38100" rtlCol="0" anchor="ctr">
              <a:spAutoFit/>
            </a:bodyPr>
            <a:lstStyle/>
            <a:p>
              <a:pPr defTabSz="1238250" hangingPunct="0">
                <a:lnSpc>
                  <a:spcPct val="150000"/>
                </a:lnSpc>
              </a:pPr>
              <a:r>
                <a:rPr lang="en-US" sz="3000" b="1" spc="54">
                  <a:solidFill>
                    <a:schemeClr val="bg1"/>
                  </a:solidFill>
                  <a:latin typeface="Helvetica Neue Medium"/>
                  <a:sym typeface="Helvetica"/>
                </a:rPr>
                <a:t>Travel Expenses to Hospital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71DF31-CFDA-422A-148C-67358C0AF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66684" y="5950915"/>
              <a:ext cx="676656" cy="67665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FE19F5-6F24-879D-D8DA-77B273DA5BAF}"/>
              </a:ext>
            </a:extLst>
          </p:cNvPr>
          <p:cNvGrpSpPr/>
          <p:nvPr/>
        </p:nvGrpSpPr>
        <p:grpSpPr>
          <a:xfrm>
            <a:off x="10066684" y="6843075"/>
            <a:ext cx="6697316" cy="908902"/>
            <a:chOff x="10066684" y="6790038"/>
            <a:chExt cx="6697316" cy="90890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8E0FB8-1654-E90E-F482-1F1699BCB3DB}"/>
                </a:ext>
              </a:extLst>
            </p:cNvPr>
            <p:cNvSpPr txBox="1"/>
            <p:nvPr/>
          </p:nvSpPr>
          <p:spPr>
            <a:xfrm>
              <a:off x="11020666" y="6790038"/>
              <a:ext cx="5743334" cy="908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7156" tIns="107156" rIns="107156" bIns="107156" numCol="1" spcCol="38100" rtlCol="0" anchor="ctr">
              <a:spAutoFit/>
            </a:bodyPr>
            <a:lstStyle/>
            <a:p>
              <a:pPr defTabSz="1238250" hangingPunct="0">
                <a:lnSpc>
                  <a:spcPct val="150000"/>
                </a:lnSpc>
              </a:pPr>
              <a:r>
                <a:rPr lang="en-US" sz="3000" b="1" spc="54">
                  <a:solidFill>
                    <a:schemeClr val="bg1"/>
                  </a:solidFill>
                  <a:latin typeface="Helvetica Neue Medium"/>
                  <a:sym typeface="Helvetica"/>
                </a:rPr>
                <a:t>Childcare for Siblings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31B1A1-20EC-5535-B280-EB60D3624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66684" y="6906161"/>
              <a:ext cx="676656" cy="67665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A6E380-1630-5C3F-50BF-7FB55574D802}"/>
              </a:ext>
            </a:extLst>
          </p:cNvPr>
          <p:cNvGrpSpPr/>
          <p:nvPr/>
        </p:nvGrpSpPr>
        <p:grpSpPr>
          <a:xfrm>
            <a:off x="10066684" y="7815998"/>
            <a:ext cx="6697316" cy="908902"/>
            <a:chOff x="10066684" y="7745286"/>
            <a:chExt cx="6697316" cy="90890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541886-A91D-AF8D-91D3-46BA005B35EB}"/>
                </a:ext>
              </a:extLst>
            </p:cNvPr>
            <p:cNvSpPr txBox="1"/>
            <p:nvPr/>
          </p:nvSpPr>
          <p:spPr>
            <a:xfrm>
              <a:off x="11020666" y="7745286"/>
              <a:ext cx="5743334" cy="908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7156" tIns="107156" rIns="107156" bIns="107156" numCol="1" spcCol="38100" rtlCol="0" anchor="ctr">
              <a:spAutoFit/>
            </a:bodyPr>
            <a:lstStyle/>
            <a:p>
              <a:pPr defTabSz="1238250" hangingPunct="0">
                <a:lnSpc>
                  <a:spcPct val="150000"/>
                </a:lnSpc>
              </a:pPr>
              <a:r>
                <a:rPr lang="en-US" sz="3000" b="1" spc="54">
                  <a:solidFill>
                    <a:schemeClr val="bg1"/>
                  </a:solidFill>
                  <a:latin typeface="Helvetica Neue Medium"/>
                  <a:sym typeface="Helvetica"/>
                </a:rPr>
                <a:t>Car Payments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6B2854-5481-ECAA-469B-C3CFF8B80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66684" y="7861409"/>
              <a:ext cx="676656" cy="676656"/>
            </a:xfrm>
            <a:prstGeom prst="rect">
              <a:avLst/>
            </a:prstGeom>
          </p:spPr>
        </p:pic>
      </p:grp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F5C09030-43D5-06EA-5A39-4A0D324CE5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9867900"/>
            <a:ext cx="1696085" cy="3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12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A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A826A6-ABC1-2523-CB77-E66380D42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hospital&#10;&#10;Description automatically generated">
            <a:extLst>
              <a:ext uri="{FF2B5EF4-FFF2-40B4-BE49-F238E27FC236}">
                <a16:creationId xmlns:a16="http://schemas.microsoft.com/office/drawing/2014/main" id="{00B5635A-0D89-0633-B3C5-CFB7B8565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4" r="375"/>
          <a:stretch/>
        </p:blipFill>
        <p:spPr>
          <a:xfrm>
            <a:off x="-1" y="0"/>
            <a:ext cx="8934955" cy="10287000"/>
          </a:xfrm>
          <a:prstGeom prst="rect">
            <a:avLst/>
          </a:prstGeom>
        </p:spPr>
      </p:pic>
      <p:sp>
        <p:nvSpPr>
          <p:cNvPr id="12" name="Why Hearst?">
            <a:extLst>
              <a:ext uri="{FF2B5EF4-FFF2-40B4-BE49-F238E27FC236}">
                <a16:creationId xmlns:a16="http://schemas.microsoft.com/office/drawing/2014/main" id="{E41F6880-455A-237B-484B-662EF62DF838}"/>
              </a:ext>
            </a:extLst>
          </p:cNvPr>
          <p:cNvSpPr txBox="1">
            <a:spLocks/>
          </p:cNvSpPr>
          <p:nvPr/>
        </p:nvSpPr>
        <p:spPr>
          <a:xfrm>
            <a:off x="9675622" y="1664815"/>
            <a:ext cx="7850378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76200" tIns="76200" rIns="76200" bIns="76200" anchor="t">
            <a:no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l" defTabSz="3657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C3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Affiliated with top pediatric oncology units to </a:t>
            </a:r>
            <a:endParaRPr lang="en-US" sz="4200" b="1" spc="0">
              <a:solidFill>
                <a:schemeClr val="bg1"/>
              </a:solidFill>
              <a:latin typeface="Helvetica" pitchFamily="2" charset="0"/>
            </a:endParaRPr>
          </a:p>
          <a:p>
            <a:pPr algn="l" defTabSz="3657507">
              <a:lnSpc>
                <a:spcPct val="100000"/>
              </a:lnSpc>
              <a:defRPr/>
            </a:pPr>
            <a:r>
              <a:rPr lang="en-US" sz="4200" b="1" spc="0">
                <a:solidFill>
                  <a:schemeClr val="bg1"/>
                </a:solidFill>
                <a:latin typeface="Helvetica" pitchFamily="2" charset="0"/>
              </a:rPr>
              <a:t>Support Families Across the Country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74DED7-A71B-1560-32ED-85B11660241B}"/>
              </a:ext>
            </a:extLst>
          </p:cNvPr>
          <p:cNvGrpSpPr/>
          <p:nvPr/>
        </p:nvGrpSpPr>
        <p:grpSpPr>
          <a:xfrm>
            <a:off x="9752711" y="5472101"/>
            <a:ext cx="7512928" cy="1017911"/>
            <a:chOff x="9752711" y="5401675"/>
            <a:chExt cx="7512928" cy="1017911"/>
          </a:xfrm>
        </p:grpSpPr>
        <p:pic>
          <p:nvPicPr>
            <p:cNvPr id="1030" name="Picture 6" descr="Nemours - Multimedia Gallery">
              <a:extLst>
                <a:ext uri="{FF2B5EF4-FFF2-40B4-BE49-F238E27FC236}">
                  <a16:creationId xmlns:a16="http://schemas.microsoft.com/office/drawing/2014/main" id="{DEDB0472-FCB0-7DFD-F8C7-A36541223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391" y="5530669"/>
              <a:ext cx="3127248" cy="759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t. Christopher's Hospital for Children - Wikipedia">
              <a:extLst>
                <a:ext uri="{FF2B5EF4-FFF2-40B4-BE49-F238E27FC236}">
                  <a16:creationId xmlns:a16="http://schemas.microsoft.com/office/drawing/2014/main" id="{A90B20B0-4FD4-7FAE-35DD-72E2DEAF0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711" y="5401675"/>
              <a:ext cx="3127248" cy="101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5F4281-B451-86C6-73C1-AA2944469D88}"/>
              </a:ext>
            </a:extLst>
          </p:cNvPr>
          <p:cNvGrpSpPr/>
          <p:nvPr/>
        </p:nvGrpSpPr>
        <p:grpSpPr>
          <a:xfrm>
            <a:off x="9752711" y="3892282"/>
            <a:ext cx="8011520" cy="1065120"/>
            <a:chOff x="9752711" y="3892282"/>
            <a:chExt cx="8011520" cy="1065120"/>
          </a:xfrm>
        </p:grpSpPr>
        <p:pic>
          <p:nvPicPr>
            <p:cNvPr id="1028" name="Picture 4" descr="The Childrens Hospital of Philadelphia Foundation ...">
              <a:extLst>
                <a:ext uri="{FF2B5EF4-FFF2-40B4-BE49-F238E27FC236}">
                  <a16:creationId xmlns:a16="http://schemas.microsoft.com/office/drawing/2014/main" id="{387BC72B-F668-1B21-D893-336B32C29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711" y="3908656"/>
              <a:ext cx="3127248" cy="1032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harity Partners – TOUGHMAN Triathlon">
              <a:extLst>
                <a:ext uri="{FF2B5EF4-FFF2-40B4-BE49-F238E27FC236}">
                  <a16:creationId xmlns:a16="http://schemas.microsoft.com/office/drawing/2014/main" id="{E42BF521-DD3D-5A21-DC49-672CA3E08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9800" y="3892282"/>
              <a:ext cx="4124431" cy="106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0A37161-39DB-E262-0895-DA77B821D61F}"/>
              </a:ext>
            </a:extLst>
          </p:cNvPr>
          <p:cNvGrpSpPr/>
          <p:nvPr/>
        </p:nvGrpSpPr>
        <p:grpSpPr>
          <a:xfrm>
            <a:off x="9752711" y="7004711"/>
            <a:ext cx="7512928" cy="736400"/>
            <a:chOff x="9752711" y="6969497"/>
            <a:chExt cx="7512928" cy="736400"/>
          </a:xfrm>
        </p:grpSpPr>
        <p:pic>
          <p:nvPicPr>
            <p:cNvPr id="1044" name="Picture 20" descr="Childrens | Penn State Health">
              <a:extLst>
                <a:ext uri="{FF2B5EF4-FFF2-40B4-BE49-F238E27FC236}">
                  <a16:creationId xmlns:a16="http://schemas.microsoft.com/office/drawing/2014/main" id="{331541E2-0C93-A825-3F7F-22CB049D8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711" y="6984208"/>
              <a:ext cx="3127248" cy="706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MSK Radiologist/Academic Chief: Excellent Compensation and Up To $140k  Incentives Available | Geisinger Medical Center | Physician Jobs |  PracticeMatch.com | 849409">
              <a:extLst>
                <a:ext uri="{FF2B5EF4-FFF2-40B4-BE49-F238E27FC236}">
                  <a16:creationId xmlns:a16="http://schemas.microsoft.com/office/drawing/2014/main" id="{DDA3976E-D9D5-C4C6-91D0-00EA5C46D8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391" y="6969497"/>
              <a:ext cx="3127248" cy="73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8" name="Picture 24" descr="Texas Children's Hospital in Houston, TX - Rankings &amp; Ratings">
            <a:extLst>
              <a:ext uri="{FF2B5EF4-FFF2-40B4-BE49-F238E27FC236}">
                <a16:creationId xmlns:a16="http://schemas.microsoft.com/office/drawing/2014/main" id="{25D64D26-ACC8-8CA9-980F-B72BFAC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881" y="8255809"/>
            <a:ext cx="5561838" cy="52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1F9EEA41-DA2D-AE21-396F-73310DAE560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9867900"/>
            <a:ext cx="1696085" cy="3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07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CCE2C99C-6399-8046-4AC1-99EE88F58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r="40169" b="40120"/>
          <a:stretch/>
        </p:blipFill>
        <p:spPr>
          <a:xfrm>
            <a:off x="-10128" y="1"/>
            <a:ext cx="18298128" cy="10287000"/>
          </a:xfrm>
          <a:prstGeom prst="rect">
            <a:avLst/>
          </a:prstGeom>
        </p:spPr>
      </p:pic>
      <p:sp>
        <p:nvSpPr>
          <p:cNvPr id="4" name="Snip Single Corner Rectangle 3">
            <a:extLst>
              <a:ext uri="{FF2B5EF4-FFF2-40B4-BE49-F238E27FC236}">
                <a16:creationId xmlns:a16="http://schemas.microsoft.com/office/drawing/2014/main" id="{C7AACF09-9DB5-9ADB-8877-C1A5A0632895}"/>
              </a:ext>
            </a:extLst>
          </p:cNvPr>
          <p:cNvSpPr/>
          <p:nvPr/>
        </p:nvSpPr>
        <p:spPr>
          <a:xfrm>
            <a:off x="266701" y="1028700"/>
            <a:ext cx="7734300" cy="8229600"/>
          </a:xfrm>
          <a:prstGeom prst="snip1Rect">
            <a:avLst>
              <a:gd name="adj" fmla="val 70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Grandview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8E5A02-F858-1428-307A-6EBF01BA4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049" y="2743200"/>
            <a:ext cx="7372351" cy="3581400"/>
          </a:xfrm>
        </p:spPr>
        <p:txBody>
          <a:bodyPr/>
          <a:lstStyle/>
          <a:p>
            <a:pPr marL="0" marR="0" lvl="0" indent="0" algn="l" defTabSz="13716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9600" spc="0">
                <a:solidFill>
                  <a:srgbClr val="1F497D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2025 Golf Tournament</a:t>
            </a:r>
            <a:endParaRPr kumimoji="0" lang="en-US" sz="96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AA72517-45C5-DC75-4A9C-5D441CD81910}"/>
              </a:ext>
            </a:extLst>
          </p:cNvPr>
          <p:cNvSpPr txBox="1">
            <a:spLocks/>
          </p:cNvSpPr>
          <p:nvPr/>
        </p:nvSpPr>
        <p:spPr>
          <a:xfrm>
            <a:off x="1590072" y="6000750"/>
            <a:ext cx="7372351" cy="20383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3716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8400" b="1" kern="1200" cap="none" spc="-300" baseline="0">
                <a:solidFill>
                  <a:schemeClr val="tx1"/>
                </a:solidFill>
                <a:latin typeface="Grandview" panose="020B0502040204020203" pitchFamily="34" charset="0"/>
                <a:ea typeface="+mj-ea"/>
                <a:cs typeface="+mj-cs"/>
              </a:defRPr>
            </a:lvl1pPr>
          </a:lstStyle>
          <a:p>
            <a:pPr fontAlgn="b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200" b="0" spc="0">
                <a:solidFill>
                  <a:srgbClr val="1F497D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Friday September 26</a:t>
            </a:r>
            <a:r>
              <a:rPr lang="en-US" sz="3200" b="0" spc="0" baseline="30000">
                <a:solidFill>
                  <a:srgbClr val="1F497D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</a:t>
            </a:r>
            <a:r>
              <a:rPr lang="en-US" sz="3200" b="0" spc="0">
                <a:solidFill>
                  <a:srgbClr val="1F497D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2025 </a:t>
            </a:r>
          </a:p>
          <a:p>
            <a:pPr fontAlgn="b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200" b="0" spc="0">
                <a:solidFill>
                  <a:srgbClr val="1F497D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Penn State Blue Course</a:t>
            </a:r>
          </a:p>
        </p:txBody>
      </p:sp>
      <p:pic>
        <p:nvPicPr>
          <p:cNvPr id="3" name="Picture 2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DAC64EB9-D607-9159-A487-76E6005C5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9867900"/>
            <a:ext cx="1696085" cy="3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5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A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A6A29F-8583-9DEA-6C03-24B97BC86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wo men shaking hands outside&#10;&#10;Description automatically generated">
            <a:extLst>
              <a:ext uri="{FF2B5EF4-FFF2-40B4-BE49-F238E27FC236}">
                <a16:creationId xmlns:a16="http://schemas.microsoft.com/office/drawing/2014/main" id="{0E533FC0-B4DF-0E54-22B2-4C0464FFA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8" r="24898"/>
          <a:stretch/>
        </p:blipFill>
        <p:spPr>
          <a:xfrm>
            <a:off x="8952711" y="0"/>
            <a:ext cx="9335287" cy="10287000"/>
          </a:xfrm>
          <a:prstGeom prst="rect">
            <a:avLst/>
          </a:prstGeom>
        </p:spPr>
      </p:pic>
      <p:sp>
        <p:nvSpPr>
          <p:cNvPr id="5" name="Why Hearst?">
            <a:extLst>
              <a:ext uri="{FF2B5EF4-FFF2-40B4-BE49-F238E27FC236}">
                <a16:creationId xmlns:a16="http://schemas.microsoft.com/office/drawing/2014/main" id="{65C07C44-5FE0-2175-5F0E-589831C6F9C6}"/>
              </a:ext>
            </a:extLst>
          </p:cNvPr>
          <p:cNvSpPr txBox="1">
            <a:spLocks/>
          </p:cNvSpPr>
          <p:nvPr/>
        </p:nvSpPr>
        <p:spPr>
          <a:xfrm>
            <a:off x="1007108" y="1664815"/>
            <a:ext cx="7527291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t">
            <a:no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l" defTabSz="3657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Helvetica Neue Medium"/>
              </a:rPr>
              <a:t>6</a:t>
            </a:r>
            <a:r>
              <a:rPr kumimoji="0" lang="en-US" sz="42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Helvetica Neue Medium"/>
              </a:rPr>
              <a:t>th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Helvetica Neue Medium"/>
              </a:rPr>
              <a:t> Annual Still Strong Foundation Golf Tournament</a:t>
            </a:r>
          </a:p>
        </p:txBody>
      </p:sp>
      <p:sp>
        <p:nvSpPr>
          <p:cNvPr id="2" name="Why Hearst?">
            <a:extLst>
              <a:ext uri="{FF2B5EF4-FFF2-40B4-BE49-F238E27FC236}">
                <a16:creationId xmlns:a16="http://schemas.microsoft.com/office/drawing/2014/main" id="{77620B76-6353-17E5-AF04-A5AB949D0CE8}"/>
              </a:ext>
            </a:extLst>
          </p:cNvPr>
          <p:cNvSpPr txBox="1">
            <a:spLocks/>
          </p:cNvSpPr>
          <p:nvPr/>
        </p:nvSpPr>
        <p:spPr>
          <a:xfrm>
            <a:off x="1007109" y="3145159"/>
            <a:ext cx="7070091" cy="5477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t">
            <a:no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0" b="0" i="0" u="none" strike="noStrike" cap="none" spc="-2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l" defTabSz="3657507">
              <a:lnSpc>
                <a:spcPct val="100000"/>
              </a:lnSpc>
            </a:pPr>
            <a:r>
              <a:rPr lang="en-US" sz="2800" spc="0">
                <a:solidFill>
                  <a:schemeClr val="bg1"/>
                </a:solidFill>
                <a:latin typeface="Helvetica" pitchFamily="2" charset="0"/>
              </a:rPr>
              <a:t>The Still Strong Foundation invites you to an unforgettable gameday weekend filled with excitement and purpose. </a:t>
            </a:r>
          </a:p>
          <a:p>
            <a:pPr algn="l" defTabSz="3657507">
              <a:lnSpc>
                <a:spcPct val="100000"/>
              </a:lnSpc>
            </a:pPr>
            <a:endParaRPr lang="en-US" sz="2800" spc="0">
              <a:solidFill>
                <a:schemeClr val="bg1"/>
              </a:solidFill>
              <a:latin typeface="Helvetica" pitchFamily="2" charset="0"/>
            </a:endParaRPr>
          </a:p>
          <a:p>
            <a:pPr algn="l" defTabSz="3657507">
              <a:lnSpc>
                <a:spcPct val="100000"/>
              </a:lnSpc>
            </a:pPr>
            <a:r>
              <a:rPr lang="en-US" sz="2800" spc="0">
                <a:solidFill>
                  <a:schemeClr val="bg1"/>
                </a:solidFill>
                <a:latin typeface="Helvetica" pitchFamily="2" charset="0"/>
              </a:rPr>
              <a:t>Our signature event series includes a meet &amp; greet welcome reception and an exclusive golf tournament, all leading up to one of the biggest games of the season at Beaver Stadium. </a:t>
            </a:r>
          </a:p>
          <a:p>
            <a:pPr algn="l" defTabSz="3657507">
              <a:lnSpc>
                <a:spcPct val="100000"/>
              </a:lnSpc>
            </a:pPr>
            <a:endParaRPr lang="en-US" sz="2800" spc="0">
              <a:solidFill>
                <a:schemeClr val="bg1"/>
              </a:solidFill>
              <a:latin typeface="Helvetica" pitchFamily="2" charset="0"/>
            </a:endParaRPr>
          </a:p>
          <a:p>
            <a:pPr algn="l" defTabSz="3657507">
              <a:lnSpc>
                <a:spcPct val="100000"/>
              </a:lnSpc>
            </a:pPr>
            <a:r>
              <a:rPr lang="en-US" sz="2800" spc="0">
                <a:solidFill>
                  <a:schemeClr val="bg1"/>
                </a:solidFill>
                <a:latin typeface="Helvetica" pitchFamily="2" charset="0"/>
              </a:rPr>
              <a:t>Join us to make lasting connections, enjoy world-class events, and support a meaningful cause that changes lives.</a:t>
            </a:r>
          </a:p>
        </p:txBody>
      </p:sp>
      <p:pic>
        <p:nvPicPr>
          <p:cNvPr id="4" name="Picture 3" descr="A group of women posing for a picture&#10;&#10;AI-generated content may be incorrect.">
            <a:extLst>
              <a:ext uri="{FF2B5EF4-FFF2-40B4-BE49-F238E27FC236}">
                <a16:creationId xmlns:a16="http://schemas.microsoft.com/office/drawing/2014/main" id="{8D0E1348-77C9-B0F7-0AE4-06E145090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11524" r="9302" b="21205"/>
          <a:stretch/>
        </p:blipFill>
        <p:spPr>
          <a:xfrm>
            <a:off x="8952710" y="0"/>
            <a:ext cx="9335289" cy="10287000"/>
          </a:xfrm>
          <a:prstGeom prst="rect">
            <a:avLst/>
          </a:prstGeom>
        </p:spPr>
      </p:pic>
      <p:pic>
        <p:nvPicPr>
          <p:cNvPr id="3" name="Picture 2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6A1C6FEF-F8BD-FFDC-AE7E-4B39ECE5E9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9867900"/>
            <a:ext cx="1696085" cy="3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32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A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CB7CEE-BA0E-F4B8-0179-2AE2BA498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D104F7F9-4607-6C09-27BB-1453D1CB2557}"/>
              </a:ext>
            </a:extLst>
          </p:cNvPr>
          <p:cNvSpPr txBox="1">
            <a:spLocks/>
          </p:cNvSpPr>
          <p:nvPr/>
        </p:nvSpPr>
        <p:spPr>
          <a:xfrm>
            <a:off x="1044600" y="1028700"/>
            <a:ext cx="8251800" cy="8229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3716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0500" b="1" kern="1200" spc="-4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C3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Drive </a:t>
            </a:r>
            <a:r>
              <a:rPr lang="en-US" sz="3200" b="0" spc="0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C3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our business </a:t>
            </a:r>
            <a:r>
              <a:rPr lang="en-US" sz="3200" b="0" spc="0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&amp;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C3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support the cause</a:t>
            </a:r>
            <a:endParaRPr lang="en-US" sz="3200" b="0" spc="0">
              <a:solidFill>
                <a:srgbClr val="FFC3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noProof="0">
              <a:ln>
                <a:noFill/>
              </a:ln>
              <a:solidFill>
                <a:srgbClr val="FFC3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1" i="0" u="none" strike="noStrike" kern="1200" cap="none" spc="-4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Sponsorship That Drives Brand Impact</a:t>
            </a:r>
          </a:p>
          <a:p>
            <a:pPr marL="0" marR="0" lvl="0" indent="0" algn="l" defTabSz="13716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0" spc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sz="3200" b="0" spc="0">
                <a:latin typeface="Helvetica" panose="020B0604020202020204" pitchFamily="34" charset="0"/>
                <a:cs typeface="Helvetica" panose="020B0604020202020204" pitchFamily="34" charset="0"/>
              </a:rPr>
              <a:t>Pairing cause marketing with a brand safe, social media star</a:t>
            </a:r>
            <a:endParaRPr kumimoji="0" lang="en-US" sz="3200" b="0" i="0" u="none" strike="noStrike" kern="1200" cap="none" spc="0" normalizeH="0" noProof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Freeform 56">
            <a:extLst>
              <a:ext uri="{FF2B5EF4-FFF2-40B4-BE49-F238E27FC236}">
                <a16:creationId xmlns:a16="http://schemas.microsoft.com/office/drawing/2014/main" id="{552C4B53-8D83-5B8D-033B-90DC31131852}"/>
              </a:ext>
            </a:extLst>
          </p:cNvPr>
          <p:cNvSpPr/>
          <p:nvPr/>
        </p:nvSpPr>
        <p:spPr>
          <a:xfrm flipH="1">
            <a:off x="10782300" y="6003036"/>
            <a:ext cx="5143500" cy="3086100"/>
          </a:xfrm>
          <a:custGeom>
            <a:avLst/>
            <a:gdLst>
              <a:gd name="connsiteX0" fmla="*/ 3310128 w 3310128"/>
              <a:gd name="connsiteY0" fmla="*/ 0 h 1804000"/>
              <a:gd name="connsiteX1" fmla="*/ 0 w 3310128"/>
              <a:gd name="connsiteY1" fmla="*/ 0 h 1804000"/>
              <a:gd name="connsiteX2" fmla="*/ 0 w 3310128"/>
              <a:gd name="connsiteY2" fmla="*/ 1394414 h 1804000"/>
              <a:gd name="connsiteX3" fmla="*/ 3310128 w 3310128"/>
              <a:gd name="connsiteY3" fmla="*/ 1804000 h 1804000"/>
              <a:gd name="connsiteX4" fmla="*/ 3310128 w 3310128"/>
              <a:gd name="connsiteY4" fmla="*/ 0 h 18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128" h="1804000">
                <a:moveTo>
                  <a:pt x="3310128" y="0"/>
                </a:moveTo>
                <a:lnTo>
                  <a:pt x="0" y="0"/>
                </a:lnTo>
                <a:lnTo>
                  <a:pt x="0" y="1394414"/>
                </a:lnTo>
                <a:lnTo>
                  <a:pt x="3310128" y="1804000"/>
                </a:lnTo>
                <a:lnTo>
                  <a:pt x="3310128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Freeform 57">
            <a:extLst>
              <a:ext uri="{FF2B5EF4-FFF2-40B4-BE49-F238E27FC236}">
                <a16:creationId xmlns:a16="http://schemas.microsoft.com/office/drawing/2014/main" id="{ECC73E16-EB26-E6F2-8008-A1DE63D45368}"/>
              </a:ext>
            </a:extLst>
          </p:cNvPr>
          <p:cNvSpPr/>
          <p:nvPr/>
        </p:nvSpPr>
        <p:spPr>
          <a:xfrm flipH="1">
            <a:off x="10782300" y="2413119"/>
            <a:ext cx="5143500" cy="3209544"/>
          </a:xfrm>
          <a:custGeom>
            <a:avLst/>
            <a:gdLst>
              <a:gd name="connsiteX0" fmla="*/ 3310128 w 3310128"/>
              <a:gd name="connsiteY0" fmla="*/ 0 h 1804000"/>
              <a:gd name="connsiteX1" fmla="*/ 0 w 3310128"/>
              <a:gd name="connsiteY1" fmla="*/ 0 h 1804000"/>
              <a:gd name="connsiteX2" fmla="*/ 0 w 3310128"/>
              <a:gd name="connsiteY2" fmla="*/ 1394414 h 1804000"/>
              <a:gd name="connsiteX3" fmla="*/ 3310128 w 3310128"/>
              <a:gd name="connsiteY3" fmla="*/ 1804000 h 1804000"/>
              <a:gd name="connsiteX4" fmla="*/ 3310128 w 3310128"/>
              <a:gd name="connsiteY4" fmla="*/ 0 h 18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128" h="1804000">
                <a:moveTo>
                  <a:pt x="3310128" y="0"/>
                </a:moveTo>
                <a:lnTo>
                  <a:pt x="0" y="0"/>
                </a:lnTo>
                <a:lnTo>
                  <a:pt x="0" y="1394414"/>
                </a:lnTo>
                <a:lnTo>
                  <a:pt x="3310128" y="1804000"/>
                </a:lnTo>
                <a:lnTo>
                  <a:pt x="3310128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E56C75-930B-01D8-84F5-9758AE1457B3}"/>
              </a:ext>
            </a:extLst>
          </p:cNvPr>
          <p:cNvSpPr txBox="1">
            <a:spLocks noChangeAspect="1"/>
          </p:cNvSpPr>
          <p:nvPr/>
        </p:nvSpPr>
        <p:spPr>
          <a:xfrm>
            <a:off x="11220450" y="3848100"/>
            <a:ext cx="4609097" cy="1231106"/>
          </a:xfrm>
          <a:prstGeom prst="rect">
            <a:avLst/>
          </a:prstGeom>
          <a:noFill/>
        </p:spPr>
        <p:txBody>
          <a:bodyPr wrap="square" lIns="0" tIns="0" rIns="137160" bIns="0" rtlCol="0" anchor="t">
            <a:spAutoFit/>
          </a:bodyPr>
          <a:lstStyle/>
          <a:p>
            <a:pPr defTabSz="1371600" fontAlgn="b">
              <a:spcAft>
                <a:spcPts val="1800"/>
              </a:spcAft>
              <a:defRPr/>
            </a:pPr>
            <a:r>
              <a:rPr lang="en-US" sz="20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U.S. consumers are likely to buy/use products from brands who choose to help others when its needed most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6DE9C1-8155-6993-A38D-EF07228975F1}"/>
              </a:ext>
            </a:extLst>
          </p:cNvPr>
          <p:cNvSpPr txBox="1"/>
          <p:nvPr/>
        </p:nvSpPr>
        <p:spPr>
          <a:xfrm>
            <a:off x="10782300" y="2628900"/>
            <a:ext cx="4933950" cy="1234440"/>
          </a:xfrm>
          <a:prstGeom prst="rect">
            <a:avLst/>
          </a:prstGeom>
          <a:noFill/>
        </p:spPr>
        <p:txBody>
          <a:bodyPr wrap="square" lIns="342900" tIns="0" r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0500" b="1" spc="-1200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77%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4951C5-98D5-3C0D-90C2-43195ED186C5}"/>
              </a:ext>
            </a:extLst>
          </p:cNvPr>
          <p:cNvSpPr txBox="1">
            <a:spLocks noChangeAspect="1"/>
          </p:cNvSpPr>
          <p:nvPr/>
        </p:nvSpPr>
        <p:spPr>
          <a:xfrm>
            <a:off x="11244513" y="7441406"/>
            <a:ext cx="4609097" cy="923330"/>
          </a:xfrm>
          <a:prstGeom prst="rect">
            <a:avLst/>
          </a:prstGeom>
          <a:noFill/>
        </p:spPr>
        <p:txBody>
          <a:bodyPr wrap="square" lIns="0" tIns="0" rIns="137160" bIns="0" rtlCol="0" anchor="t">
            <a:spAutoFit/>
          </a:bodyPr>
          <a:lstStyle/>
          <a:p>
            <a:pPr defTabSz="1371600" fontAlgn="b">
              <a:spcAft>
                <a:spcPts val="1800"/>
              </a:spcAft>
              <a:defRPr/>
            </a:pPr>
            <a:r>
              <a:rPr lang="en-US" sz="20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U.S. consumers trust the recommendations from trusted social content creators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11842F-E9C2-CF91-820E-170CD7CC9EEC}"/>
              </a:ext>
            </a:extLst>
          </p:cNvPr>
          <p:cNvSpPr txBox="1"/>
          <p:nvPr/>
        </p:nvSpPr>
        <p:spPr>
          <a:xfrm>
            <a:off x="10806363" y="6245905"/>
            <a:ext cx="4933950" cy="1234440"/>
          </a:xfrm>
          <a:prstGeom prst="rect">
            <a:avLst/>
          </a:prstGeom>
          <a:noFill/>
        </p:spPr>
        <p:txBody>
          <a:bodyPr wrap="square" lIns="342900" tIns="0" rIns="0" bIns="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0500" b="1" spc="-1200">
                <a:solidFill>
                  <a:srgbClr val="FFC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 in 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025493-8FE4-1933-0E54-5F2EC6344764}"/>
              </a:ext>
            </a:extLst>
          </p:cNvPr>
          <p:cNvSpPr txBox="1"/>
          <p:nvPr/>
        </p:nvSpPr>
        <p:spPr>
          <a:xfrm>
            <a:off x="457200" y="9867900"/>
            <a:ext cx="4480314" cy="182880"/>
          </a:xfrm>
          <a:prstGeom prst="rect">
            <a:avLst/>
          </a:prstGeom>
          <a:noFill/>
        </p:spPr>
        <p:txBody>
          <a:bodyPr wrap="square" lIns="34290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 NBCUniversal, Shopify</a:t>
            </a:r>
          </a:p>
        </p:txBody>
      </p:sp>
      <p:pic>
        <p:nvPicPr>
          <p:cNvPr id="3" name="Picture 2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BDEB715F-8AAE-F785-CCBD-64EB389E9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9867900"/>
            <a:ext cx="1696085" cy="3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99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BCU / Reverse">
  <a:themeElements>
    <a:clrScheme name="NBCU 2024 Template NEW">
      <a:dk1>
        <a:srgbClr val="000000"/>
      </a:dk1>
      <a:lt1>
        <a:srgbClr val="FFFFFF"/>
      </a:lt1>
      <a:dk2>
        <a:srgbClr val="444444"/>
      </a:dk2>
      <a:lt2>
        <a:srgbClr val="DDDDDD"/>
      </a:lt2>
      <a:accent1>
        <a:srgbClr val="FF8A37"/>
      </a:accent1>
      <a:accent2>
        <a:srgbClr val="FF2F00"/>
      </a:accent2>
      <a:accent3>
        <a:srgbClr val="DF1D7C"/>
      </a:accent3>
      <a:accent4>
        <a:srgbClr val="5857D7"/>
      </a:accent4>
      <a:accent5>
        <a:srgbClr val="32AEE6"/>
      </a:accent5>
      <a:accent6>
        <a:srgbClr val="249E45"/>
      </a:accent6>
      <a:hlink>
        <a:srgbClr val="32AEE5"/>
      </a:hlink>
      <a:folHlink>
        <a:srgbClr val="5857D7"/>
      </a:folHlink>
    </a:clrScheme>
    <a:fontScheme name="NBCU 2022 - Fall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6"/>
          </a:solidFill>
          <a:prstDash val="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45720" rIns="91440" bIns="45720" rtlCol="0">
        <a:spAutoFit/>
      </a:bodyPr>
      <a:lstStyle>
        <a:defPPr algn="l">
          <a:lnSpc>
            <a:spcPct val="110000"/>
          </a:lnSpc>
          <a:defRPr sz="14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1831</Words>
  <Application>Microsoft Office PowerPoint</Application>
  <PresentationFormat>Custom</PresentationFormat>
  <Paragraphs>221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Grandview</vt:lpstr>
      <vt:lpstr>Cambria</vt:lpstr>
      <vt:lpstr>Helvetica Neue Medium</vt:lpstr>
      <vt:lpstr>Aptos</vt:lpstr>
      <vt:lpstr>Raleway</vt:lpstr>
      <vt:lpstr>Arial</vt:lpstr>
      <vt:lpstr>Calibri</vt:lpstr>
      <vt:lpstr>Helvetica</vt:lpstr>
      <vt:lpstr>Office Theme</vt:lpstr>
      <vt:lpstr>NBCU / Reverse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2025 Golf Tournament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Untitled.pdf</dc:title>
  <dc:creator>OToole, Brian</dc:creator>
  <cp:lastModifiedBy>Trish</cp:lastModifiedBy>
  <cp:revision>2</cp:revision>
  <dcterms:created xsi:type="dcterms:W3CDTF">2006-08-16T00:00:00Z</dcterms:created>
  <dcterms:modified xsi:type="dcterms:W3CDTF">2025-01-28T14:35:37Z</dcterms:modified>
  <dc:identifier>DAGbGLMCfSg</dc:identifier>
</cp:coreProperties>
</file>